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handoutMasterIdLst>
    <p:handoutMasterId r:id="rId37"/>
  </p:handoutMasterIdLst>
  <p:sldIdLst>
    <p:sldId id="257" r:id="rId3"/>
    <p:sldId id="260" r:id="rId4"/>
    <p:sldId id="366" r:id="rId5"/>
    <p:sldId id="351" r:id="rId6"/>
    <p:sldId id="389" r:id="rId7"/>
    <p:sldId id="359" r:id="rId8"/>
    <p:sldId id="357" r:id="rId9"/>
    <p:sldId id="384" r:id="rId10"/>
    <p:sldId id="347" r:id="rId11"/>
    <p:sldId id="354" r:id="rId12"/>
    <p:sldId id="360" r:id="rId13"/>
    <p:sldId id="338" r:id="rId14"/>
    <p:sldId id="341" r:id="rId15"/>
    <p:sldId id="348" r:id="rId16"/>
    <p:sldId id="361" r:id="rId17"/>
    <p:sldId id="342" r:id="rId18"/>
    <p:sldId id="310" r:id="rId19"/>
    <p:sldId id="363" r:id="rId20"/>
    <p:sldId id="378" r:id="rId21"/>
    <p:sldId id="362" r:id="rId22"/>
    <p:sldId id="343" r:id="rId23"/>
    <p:sldId id="379" r:id="rId24"/>
    <p:sldId id="380" r:id="rId25"/>
    <p:sldId id="381" r:id="rId26"/>
    <p:sldId id="388" r:id="rId27"/>
    <p:sldId id="383" r:id="rId28"/>
    <p:sldId id="355" r:id="rId29"/>
    <p:sldId id="364" r:id="rId30"/>
    <p:sldId id="365" r:id="rId31"/>
    <p:sldId id="387" r:id="rId32"/>
    <p:sldId id="375" r:id="rId33"/>
    <p:sldId id="356" r:id="rId34"/>
    <p:sldId id="386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8E90"/>
    <a:srgbClr val="CDCDCD"/>
    <a:srgbClr val="4D777B"/>
    <a:srgbClr val="223436"/>
    <a:srgbClr val="222B36"/>
    <a:srgbClr val="2D3847"/>
    <a:srgbClr val="2F2A46"/>
    <a:srgbClr val="0099CC"/>
    <a:srgbClr val="AAA8A8"/>
    <a:srgbClr val="FA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6" autoAdjust="0"/>
    <p:restoredTop sz="77091" autoAdjust="0"/>
  </p:normalViewPr>
  <p:slideViewPr>
    <p:cSldViewPr snapToGrid="0">
      <p:cViewPr varScale="1">
        <p:scale>
          <a:sx n="63" d="100"/>
          <a:sy n="63" d="100"/>
        </p:scale>
        <p:origin x="96" y="45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50F83EF-2A06-1F4B-DC75-994B9F84B9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033B93-9714-D632-F9CC-07FE8EB454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3DBBE-F8B4-4A88-A9CC-E6F380669152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F88AB2-5732-3C9F-EBB3-A14D452649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FEDDF3-5C5D-FECA-BA9D-5C78919DB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7C99C-2046-44E1-B4F9-E3B24D5C7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6598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52D01-EA1D-43CC-AE3A-E224EA481288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631C1-5C79-407D-9CCC-6FFBDE13C8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2809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20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엔터</a:t>
            </a:r>
            <a:r>
              <a:rPr lang="ko-KR" altLang="en-US" dirty="0"/>
              <a:t> 한번만 치면 자동으로 끝까지 </a:t>
            </a:r>
            <a:r>
              <a:rPr lang="ko-KR" altLang="en-US" dirty="0" err="1"/>
              <a:t>돌아감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85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&lt;&lt;</a:t>
            </a:r>
            <a:r>
              <a:rPr lang="ko-KR" altLang="en-US" dirty="0"/>
              <a:t>주별 제품 생산 예측</a:t>
            </a:r>
            <a:r>
              <a:rPr lang="en-US" altLang="ko-KR" dirty="0"/>
              <a:t>&gt;&gt;</a:t>
            </a:r>
          </a:p>
          <a:p>
            <a:r>
              <a:rPr lang="en-US" altLang="ko-KR" dirty="0"/>
              <a:t>Week</a:t>
            </a:r>
            <a:r>
              <a:rPr lang="ko-KR" altLang="en-US" dirty="0"/>
              <a:t>주에 대한 생산량의 합계 및 제품별 생산량의 추세입니다</a:t>
            </a:r>
            <a:r>
              <a:rPr lang="en-US" altLang="ko-KR" dirty="0"/>
              <a:t>.</a:t>
            </a:r>
            <a:r>
              <a:rPr lang="ko-KR" altLang="en-US" dirty="0"/>
              <a:t>제품별 생산량 패널의 경우</a:t>
            </a:r>
            <a:r>
              <a:rPr lang="en-US" altLang="ko-KR" dirty="0"/>
              <a:t>:</a:t>
            </a:r>
            <a:r>
              <a:rPr lang="ko-KR" altLang="en-US" dirty="0"/>
              <a:t>색상이 생산량의 세부 정보를 표시합니다</a:t>
            </a:r>
            <a:r>
              <a:rPr lang="en-US" altLang="ko-KR" dirty="0"/>
              <a:t>. Null</a:t>
            </a:r>
            <a:r>
              <a:rPr lang="ko-KR" altLang="en-US" dirty="0"/>
              <a:t>이 아닌 값만 유지하는 제품별 생산량에 대한 뷰가 </a:t>
            </a:r>
            <a:r>
              <a:rPr lang="ko-KR" altLang="en-US" dirty="0" err="1"/>
              <a:t>필터링되었습니다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</a:t>
            </a:r>
            <a:r>
              <a:rPr lang="ko-KR" altLang="en-US" dirty="0"/>
              <a:t>제품별 예측 </a:t>
            </a:r>
            <a:r>
              <a:rPr lang="ko-KR" altLang="en-US" dirty="0" err="1"/>
              <a:t>수주량</a:t>
            </a:r>
            <a:r>
              <a:rPr lang="en-US" altLang="ko-KR" dirty="0"/>
              <a:t>&gt;&gt;</a:t>
            </a:r>
          </a:p>
          <a:p>
            <a:r>
              <a:rPr lang="ko-KR" altLang="en-US" dirty="0"/>
              <a:t>각 </a:t>
            </a:r>
            <a:r>
              <a:rPr lang="en-US" altLang="ko-KR" dirty="0" err="1"/>
              <a:t>Prodname</a:t>
            </a:r>
            <a:r>
              <a:rPr lang="en-US" altLang="ko-KR" dirty="0"/>
              <a:t>(</a:t>
            </a:r>
            <a:r>
              <a:rPr lang="ko-KR" altLang="en-US" dirty="0"/>
              <a:t>으</a:t>
            </a:r>
            <a:r>
              <a:rPr lang="en-US" altLang="ko-KR" dirty="0"/>
              <a:t>)</a:t>
            </a:r>
            <a:r>
              <a:rPr lang="ko-KR" altLang="en-US" dirty="0"/>
              <a:t>로 생산량의 합계입니다</a:t>
            </a:r>
            <a:r>
              <a:rPr lang="en-US" altLang="ko-KR" dirty="0"/>
              <a:t>.</a:t>
            </a:r>
            <a:r>
              <a:rPr lang="ko-KR" altLang="en-US" dirty="0"/>
              <a:t>색상이 </a:t>
            </a:r>
            <a:r>
              <a:rPr lang="en-US" altLang="ko-KR" dirty="0" err="1"/>
              <a:t>Prodname</a:t>
            </a:r>
            <a:r>
              <a:rPr lang="ko-KR" altLang="en-US" dirty="0"/>
              <a:t>의 세부 정보를 표시합니다</a:t>
            </a:r>
            <a:r>
              <a:rPr lang="en-US" altLang="ko-KR" dirty="0"/>
              <a:t>.</a:t>
            </a:r>
            <a:r>
              <a:rPr lang="ko-KR" altLang="en-US" dirty="0"/>
              <a:t>마크에 레이블이 생산량의 합계에 의해 지정되었습니다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525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&lt;&lt;</a:t>
            </a:r>
            <a:r>
              <a:rPr lang="ko-KR" altLang="en-US" dirty="0"/>
              <a:t>주별 원자재 사용량 예측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원자재명별로</a:t>
            </a:r>
            <a:r>
              <a:rPr lang="ko-KR" altLang="en-US" dirty="0"/>
              <a:t> 구분된 </a:t>
            </a:r>
            <a:r>
              <a:rPr lang="en-US" altLang="ko-KR" dirty="0"/>
              <a:t>Week</a:t>
            </a:r>
            <a:r>
              <a:rPr lang="ko-KR" altLang="en-US" dirty="0"/>
              <a:t>주에 대한 원자재 사용량예측의 차트입니다</a:t>
            </a:r>
            <a:r>
              <a:rPr lang="en-US" altLang="ko-KR" dirty="0"/>
              <a:t>.</a:t>
            </a:r>
            <a:r>
              <a:rPr lang="ko-KR" altLang="en-US" dirty="0"/>
              <a:t>색상이 원자재 사용량예측을</a:t>
            </a:r>
            <a:r>
              <a:rPr lang="en-US" altLang="ko-KR" dirty="0"/>
              <a:t>(</a:t>
            </a:r>
            <a:r>
              <a:rPr lang="ko-KR" altLang="en-US" dirty="0"/>
              <a:t>를</a:t>
            </a:r>
            <a:r>
              <a:rPr lang="en-US" altLang="ko-KR" dirty="0"/>
              <a:t>)</a:t>
            </a:r>
            <a:r>
              <a:rPr lang="ko-KR" altLang="en-US" dirty="0"/>
              <a:t>표시합니다</a:t>
            </a:r>
            <a:r>
              <a:rPr lang="en-US" altLang="ko-KR" dirty="0"/>
              <a:t>.</a:t>
            </a:r>
            <a:r>
              <a:rPr lang="ko-KR" altLang="en-US" dirty="0"/>
              <a:t>원자재명 및 원자재 사용량예측에 대한 뷰가 </a:t>
            </a:r>
            <a:r>
              <a:rPr lang="ko-KR" altLang="en-US" dirty="0" err="1"/>
              <a:t>필터링되었습니다</a:t>
            </a:r>
            <a:r>
              <a:rPr lang="en-US" altLang="ko-KR" dirty="0"/>
              <a:t>.</a:t>
            </a:r>
            <a:r>
              <a:rPr lang="ko-KR" altLang="en-US" dirty="0"/>
              <a:t>원자재명 필터는 다중 </a:t>
            </a:r>
            <a:r>
              <a:rPr lang="ko-KR" altLang="en-US" dirty="0" err="1"/>
              <a:t>멤버을</a:t>
            </a:r>
            <a:r>
              <a:rPr lang="en-US" altLang="ko-KR" dirty="0"/>
              <a:t>(</a:t>
            </a:r>
            <a:r>
              <a:rPr lang="ko-KR" altLang="en-US" dirty="0"/>
              <a:t>를</a:t>
            </a:r>
            <a:r>
              <a:rPr lang="en-US" altLang="ko-KR" dirty="0"/>
              <a:t>)</a:t>
            </a:r>
            <a:r>
              <a:rPr lang="ko-KR" altLang="en-US" dirty="0"/>
              <a:t>유지합니다</a:t>
            </a:r>
            <a:r>
              <a:rPr lang="en-US" altLang="ko-KR" dirty="0"/>
              <a:t>.</a:t>
            </a:r>
            <a:r>
              <a:rPr lang="ko-KR" altLang="en-US" dirty="0"/>
              <a:t>원자재 사용량예측 필터는 </a:t>
            </a:r>
            <a:r>
              <a:rPr lang="en-US" altLang="ko-KR" dirty="0"/>
              <a:t>Null</a:t>
            </a:r>
            <a:r>
              <a:rPr lang="ko-KR" altLang="en-US" dirty="0"/>
              <a:t>이 아닌 값만 유지합니다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25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88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769554-863E-4625-B931-5F9CA891F8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438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76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쉽게 말하면 이런 시스템이고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31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APS</a:t>
            </a:r>
            <a:r>
              <a:rPr lang="ko-KR" altLang="en-US" dirty="0"/>
              <a:t>시스템은 어떻게 적용이 되나</a:t>
            </a:r>
            <a:r>
              <a:rPr lang="en-US" altLang="ko-KR" dirty="0"/>
              <a:t>? </a:t>
            </a:r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적용이 될 예정이다 등등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8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엔터는</a:t>
            </a:r>
            <a:r>
              <a:rPr lang="ko-KR" altLang="en-US" dirty="0"/>
              <a:t> 한번만 해도 됩니다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36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567-B583-42D2-93E3-EEE992945B7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921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95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283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2C7B9-3EFB-A2D0-16DE-A398A02F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0611EA-9174-C6B9-5A37-B4D86290C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8141D-46E6-B15A-EFFD-51E11AF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CD24-6B03-4492-A6A8-D8CCFE8063C8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52146-035D-8CFD-421F-987522BFD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87954-F71A-BEE9-1C89-2927DC07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902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F85CB-5A3A-CB3C-F241-0D0E01814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E4CB84-B256-E655-8AC1-65239C9A8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FA70B-493A-A668-4BD5-69B37FD0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8BCA-3194-4323-8A40-E41230366364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A26100-4E42-C386-78E0-A8B2274E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CF9EC-6AAE-DD5C-3DC9-42BA3D82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062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D70969-56DC-0CE2-BCAE-6230E5ABE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A9FB6C-BB40-BC13-3AB8-574F72354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78F3B3-B122-5B32-2BCE-FA22AB7E2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F3C2-4C69-43AF-B518-EE0760939996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D745BB-2190-4725-0DDD-EE20F34C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7CD3B2-B244-2D93-770B-D33CC5F36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01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C29D2-641F-76A3-0AC3-1571DFDA5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3F2CFC-1C24-C3B5-A730-E539D68C5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EC3A51-D8E6-CDD3-13A7-2C3135CB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D8297-2C5A-328F-9D32-2AB58370E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E2180-6DDA-398A-B071-E507C16B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7EC5F-4E42-EC41-BD68-01917F75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F8C37F-5047-68E8-8058-BDA225818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FB5BAA-25A2-2641-9EC0-A06C62C9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366AC3-2253-56A1-4792-4F6306F2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EE3EB-70E8-0117-D5B4-5302ACC8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03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3F891-DA36-60DC-B450-20B7CB83A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00A24B-9917-4063-72D6-779F775DF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EB865-1EED-8566-570B-8660F22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E452C-5EC7-7F4D-9334-B7458217E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26D99-2CC4-89B9-F899-4F6FE4EF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4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0145D-BF02-C6F4-F8C3-B3EA6368A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7AFBE5-1971-512C-9D02-82DE1C535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45E81F-60AC-8CFB-0BCB-50F69F27D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4F9A91-4F30-FCD8-5434-7A7E69920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214D98-C8A2-1B23-9EF9-8FD729EFA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7BE6D-D99F-40A8-88B8-D6ED4D1B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35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6A73E-A9CF-A12C-55BB-792562275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BDBD96-9664-EB12-7B35-B2ECFA398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1A7277-5E90-427F-D3B0-C6EF4F1F7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935D9C-3F53-5C7D-A227-F18B14BC49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11CE9F-2CC6-5523-17C0-5D64668F9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6ABBF6-CB49-3C76-5088-59C9544E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C06CE0-F459-2CDB-52BE-E4521F33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838382-A41D-4357-C4CB-F9678C3F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75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A906A-7A3B-71BE-3CE3-98625716A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A2F9AE-49CC-6569-F779-C3F23F36B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EE1598-603F-E760-7FA9-818FFDDBC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C329A5-012E-5FDF-11EA-CFE432B2C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74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ABB5DD-D0F3-0EBB-77A7-EE584C3D7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E06215-BB2A-961E-E226-6A17C0C7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80EB3B-56F4-C463-1E0C-7E0ACD37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75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8DFB8-20EA-C4D4-EEBB-61106F5CB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31ED6-B20B-AC77-2E10-88AB6958F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DD2B41-26D5-A11E-2498-5153201F1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D7FD92-A747-FBB0-9A00-2C68C262E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3C355F-B0C2-5B67-B31B-FBEE5F17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8AD117-4FFF-68EB-96DF-79E59CB7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1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CB7CA-D4C5-21A8-7B30-52DB2B3C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C5551-17C0-B7D7-EC88-6D883C05A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73E660-670A-9CD4-599C-D0F77578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8419-EBEE-4BBA-AC90-2896F022E6C0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8CD8C9-3196-7665-D864-27959D07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684C96-A0CB-E82C-127B-8F18EB98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267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BA1C9-18B4-5B86-C25C-FC86D1939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6FDBA1-78B9-7B2E-FF7F-30CE323BA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81E84C-9302-57EB-2774-D92BE168F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B77859-6988-8396-D3E3-CBF5AE1E7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57906E-FE16-1BB3-F49C-8A6A2D4D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29A49E-C604-4B9A-5551-ACD87161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0906F-2B63-C754-D11E-E5693E3A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824FC9-AEF6-7406-C640-EFF76F717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B248D-5810-DAAE-4837-11289045F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3E49D5-FE43-C052-5F50-D369724C3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FE3ACC-51E8-10A9-E348-81350C2A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971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42F7BF-B7FB-08CC-CF5C-773920E15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304000-43FD-470A-C13B-9D78B9B04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3C1C87-8E75-55B4-83F8-CE72A3E87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67345-CA58-9FAF-B163-2DD8F9229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F323BD-1E25-1210-429F-A610B68FE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00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B0137-9A0D-098B-25D9-B67E540C8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39647-AE8E-C6E2-4EEC-5CEF46F70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92BAE7-E4CA-2140-0F2E-77AF04337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C78D-57F8-4B2F-B6E5-6487CF254AC4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0B726C-DDEA-D74A-968D-41C02CCF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150B3-27DD-F107-2E86-788F26BF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9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FE677-28F1-90FD-8D0E-1B3CD76A8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E25AA-D43C-3118-89AF-D857DF948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30446D-9AFE-7A97-465C-30237CB56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64CB19-37FD-56B7-C432-CBFA07645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D5A08-7CD1-4909-9671-B12362E3BC2B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4B7F80-5B41-C4B4-DC62-9D1CD463F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E9F37-0394-175A-59CC-8AF84ABE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70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D1EAF-7CEF-48F6-A57A-78324B024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11EA06-0B47-7802-4E8C-0EFB3C331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2B1DC1-E021-4CAE-2798-90E33ED6A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2F7CAB-AE00-7452-9B46-DA1C14DC7C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0C509F-9FCA-1977-71E7-A0A3B783E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76258C-1788-0347-5543-4CA58018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6210-7B7F-4AF6-AB8E-010FD312E80D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205D93-4BD4-0D30-352B-19EE39B24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C311BF-B424-2551-149E-DE5D5092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35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FB926C-9C9F-31A4-7EEA-593C384A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5D3A86-9490-ADED-74CA-85FA67C6D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0053-3B51-4B0C-9F90-6AF5D9DD4BE6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4FD55F-5603-8412-48F2-52AFA5977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22488C-725C-FAB3-EC1D-4DB03FAE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28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CBF68C-7E61-DF25-2097-624DDD59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D783-EC2A-40BA-A48A-96F351DA25E5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C4B4D3-8393-74FC-E4D9-6EF2F0938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4E6038-111A-C2C6-28BA-AD4DCF20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2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39D3C-C423-B606-C0D5-256DB3B0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F12F5-4C9A-A608-C1F2-5BFFBDBCD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6EE6A6-4EE0-5DE4-6C37-3D772AB13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8C087C-3FC3-6DF2-FE7C-F9A7F4463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AA6D-E01D-41F4-8D9C-5D07B1B3B649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CB26C1-7BE3-A858-5590-CCFE822FB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4276D5-FA15-678C-87F8-4B159DC86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2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D7991-4DDA-DF50-F708-D4B817FEA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64975D-F7DA-A7FF-29D9-A5DAEB022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060FF9-0C7A-7F57-D373-4A3DF659B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E88559-7C02-95F9-2E9C-995A093F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D7EE1-EDC0-40A3-9F17-D8098155292B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E47B87-BF07-3B14-E803-4995A5DC0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7FA28A-376F-04A6-12FB-CC3A71BD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617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8DB1F-F43C-449D-85ED-074CAE7C7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17C54C-1264-0E17-D1E8-90B95FBD4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86FCC-6B9F-BD6E-4B8F-8739ABA35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FC092-AC24-4512-8F83-EDF4AA9E275E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6AFA8F-F91B-7B65-2394-85725C025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C678F1-7DC8-2B1B-69C5-1B5D303A6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438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4BF636-C9CD-B9BA-F0B7-27A8EA285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0C200A-64D7-47D8-F353-CA1440B09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8D648-BB54-87CE-F7FB-952F316374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0FBBFB-1377-CE93-E5B2-0C392CA52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0BA5E-3D7B-2C6F-8F3F-920E97DB3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36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openxmlformats.org/officeDocument/2006/relationships/image" Target="../media/image3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fif"/><Relationship Id="rId13" Type="http://schemas.openxmlformats.org/officeDocument/2006/relationships/image" Target="../media/image78.png"/><Relationship Id="rId18" Type="http://schemas.openxmlformats.org/officeDocument/2006/relationships/image" Target="../media/image83.jpe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1.png"/><Relationship Id="rId20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jf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hyperlink" Target="https://www.goodfreephotos.com/vector-images/sos-black-sign-vector-clipart.png.php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lm.automation.siemens.com/global/ko/our-story/customers/chocolates-valor/57054/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C13BDE-889F-72EE-DB00-193BD14BE3E4}"/>
              </a:ext>
            </a:extLst>
          </p:cNvPr>
          <p:cNvCxnSpPr>
            <a:cxnSpLocks/>
          </p:cNvCxnSpPr>
          <p:nvPr/>
        </p:nvCxnSpPr>
        <p:spPr>
          <a:xfrm>
            <a:off x="981074" y="2481943"/>
            <a:ext cx="10229851" cy="0"/>
          </a:xfrm>
          <a:prstGeom prst="line">
            <a:avLst/>
          </a:prstGeom>
          <a:ln>
            <a:solidFill>
              <a:schemeClr val="bg1">
                <a:alpha val="7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E3F3B4-2263-5CAC-3001-DD1306763646}"/>
              </a:ext>
            </a:extLst>
          </p:cNvPr>
          <p:cNvCxnSpPr>
            <a:cxnSpLocks/>
          </p:cNvCxnSpPr>
          <p:nvPr/>
        </p:nvCxnSpPr>
        <p:spPr>
          <a:xfrm>
            <a:off x="981074" y="3722915"/>
            <a:ext cx="10229851" cy="0"/>
          </a:xfrm>
          <a:prstGeom prst="line">
            <a:avLst/>
          </a:prstGeom>
          <a:ln>
            <a:solidFill>
              <a:schemeClr val="bg1">
                <a:alpha val="7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C54733B-E409-F6E9-C041-928AB88C7EF3}"/>
              </a:ext>
            </a:extLst>
          </p:cNvPr>
          <p:cNvSpPr txBox="1"/>
          <p:nvPr/>
        </p:nvSpPr>
        <p:spPr>
          <a:xfrm>
            <a:off x="3540478" y="2594598"/>
            <a:ext cx="54585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600" dirty="0">
                <a:solidFill>
                  <a:schemeClr val="bg1">
                    <a:alpha val="73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APS System</a:t>
            </a:r>
            <a:endParaRPr lang="ko-KR" altLang="en-US" sz="6000" spc="600" dirty="0">
              <a:solidFill>
                <a:schemeClr val="bg1">
                  <a:alpha val="73000"/>
                </a:schemeClr>
              </a:solidFill>
              <a:latin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5F2733-D608-48D2-95B6-FBAC608C05EA}"/>
              </a:ext>
            </a:extLst>
          </p:cNvPr>
          <p:cNvSpPr txBox="1"/>
          <p:nvPr/>
        </p:nvSpPr>
        <p:spPr>
          <a:xfrm>
            <a:off x="3808179" y="4111370"/>
            <a:ext cx="4923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600" dirty="0">
                <a:solidFill>
                  <a:schemeClr val="bg1">
                    <a:lumMod val="75000"/>
                  </a:schemeClr>
                </a:solidFill>
              </a:rPr>
              <a:t>T e a m.   F u t u r e  C a s t</a:t>
            </a:r>
            <a:endParaRPr lang="ko-KR" altLang="en-US" sz="1400" spc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9C806C-A94C-0BE7-FCAE-F2112A7C6D48}"/>
              </a:ext>
            </a:extLst>
          </p:cNvPr>
          <p:cNvSpPr txBox="1"/>
          <p:nvPr/>
        </p:nvSpPr>
        <p:spPr>
          <a:xfrm>
            <a:off x="3005806" y="1752842"/>
            <a:ext cx="68729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6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altLang="ko-KR" sz="1600" spc="600" dirty="0">
                <a:solidFill>
                  <a:schemeClr val="bg1">
                    <a:lumMod val="75000"/>
                  </a:schemeClr>
                </a:solidFill>
              </a:rPr>
              <a:t>dvanced  </a:t>
            </a:r>
            <a:r>
              <a:rPr lang="en-US" altLang="ko-KR" sz="1600" b="1" spc="600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US" altLang="ko-KR" sz="1600" spc="600" dirty="0" err="1">
                <a:solidFill>
                  <a:schemeClr val="bg1">
                    <a:lumMod val="75000"/>
                  </a:schemeClr>
                </a:solidFill>
              </a:rPr>
              <a:t>lannIng</a:t>
            </a:r>
            <a:r>
              <a:rPr lang="en-US" altLang="ko-KR" sz="1600" spc="6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ko-KR" sz="1600" b="1" spc="600" dirty="0" err="1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altLang="ko-KR" sz="1600" spc="600" dirty="0" err="1">
                <a:solidFill>
                  <a:schemeClr val="bg1">
                    <a:lumMod val="75000"/>
                  </a:schemeClr>
                </a:solidFill>
              </a:rPr>
              <a:t>chedulIng</a:t>
            </a:r>
            <a:r>
              <a:rPr lang="en-US" altLang="ko-KR" sz="1600" spc="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600" b="1" spc="6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altLang="ko-KR" sz="1600" spc="600" dirty="0">
                <a:solidFill>
                  <a:schemeClr val="bg1">
                    <a:lumMod val="75000"/>
                  </a:schemeClr>
                </a:solidFill>
              </a:rPr>
              <a:t>ystem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333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41B9BA-7CD0-AF38-CDD9-DBBFCFB77D82}"/>
              </a:ext>
            </a:extLst>
          </p:cNvPr>
          <p:cNvSpPr/>
          <p:nvPr/>
        </p:nvSpPr>
        <p:spPr>
          <a:xfrm>
            <a:off x="0" y="1943916"/>
            <a:ext cx="12192000" cy="26958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D4A2C-1DD0-C394-CF39-B0B2CF792968}"/>
              </a:ext>
            </a:extLst>
          </p:cNvPr>
          <p:cNvSpPr txBox="1"/>
          <p:nvPr/>
        </p:nvSpPr>
        <p:spPr>
          <a:xfrm>
            <a:off x="6382800" y="1943916"/>
            <a:ext cx="5399623" cy="2022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600" dirty="0">
                <a:solidFill>
                  <a:schemeClr val="bg1"/>
                </a:solidFill>
              </a:rPr>
              <a:t>03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</a:rPr>
              <a:t>수행 절차 및 방법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0A1EA0-1D26-B8CE-A97F-0B5794820FBD}"/>
              </a:ext>
            </a:extLst>
          </p:cNvPr>
          <p:cNvCxnSpPr>
            <a:cxnSpLocks/>
          </p:cNvCxnSpPr>
          <p:nvPr/>
        </p:nvCxnSpPr>
        <p:spPr>
          <a:xfrm>
            <a:off x="6382800" y="3892572"/>
            <a:ext cx="5399624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F28EEB8C-43A2-9812-1163-7646A56FB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61149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25DF243-2A9A-4725-46C3-870840BE2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10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737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우주, 구체, 빛, 스크린샷이(가) 표시된 사진&#10;&#10;자동 생성된 설명">
            <a:extLst>
              <a:ext uri="{FF2B5EF4-FFF2-40B4-BE49-F238E27FC236}">
                <a16:creationId xmlns:a16="http://schemas.microsoft.com/office/drawing/2014/main" id="{0C056E53-D0EE-077A-E23C-DEA76CC48C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5833E8EC-8E29-4B5D-9B2D-1149877F879C}"/>
              </a:ext>
            </a:extLst>
          </p:cNvPr>
          <p:cNvSpPr/>
          <p:nvPr/>
        </p:nvSpPr>
        <p:spPr>
          <a:xfrm>
            <a:off x="831136" y="1550722"/>
            <a:ext cx="1701801" cy="1514473"/>
          </a:xfrm>
          <a:prstGeom prst="donut">
            <a:avLst>
              <a:gd name="adj" fmla="val 98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99CD1307-DC4A-4011-9C7F-02044F725F3B}"/>
              </a:ext>
            </a:extLst>
          </p:cNvPr>
          <p:cNvSpPr/>
          <p:nvPr/>
        </p:nvSpPr>
        <p:spPr>
          <a:xfrm>
            <a:off x="3310098" y="4618425"/>
            <a:ext cx="1686542" cy="1511772"/>
          </a:xfrm>
          <a:prstGeom prst="donut">
            <a:avLst>
              <a:gd name="adj" fmla="val 98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3A0E6BD2-B78A-49F2-A641-51C853775AEC}"/>
              </a:ext>
            </a:extLst>
          </p:cNvPr>
          <p:cNvSpPr/>
          <p:nvPr/>
        </p:nvSpPr>
        <p:spPr>
          <a:xfrm>
            <a:off x="6196339" y="2293257"/>
            <a:ext cx="1057892" cy="1021617"/>
          </a:xfrm>
          <a:prstGeom prst="donut">
            <a:avLst>
              <a:gd name="adj" fmla="val 98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46D00CAD-A845-452B-A5C7-256665ECC3CE}"/>
              </a:ext>
            </a:extLst>
          </p:cNvPr>
          <p:cNvSpPr/>
          <p:nvPr/>
        </p:nvSpPr>
        <p:spPr>
          <a:xfrm>
            <a:off x="8610600" y="2494189"/>
            <a:ext cx="3247572" cy="3091542"/>
          </a:xfrm>
          <a:prstGeom prst="donut">
            <a:avLst>
              <a:gd name="adj" fmla="val 98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18784-5439-494F-AF52-43A7B4B9B10D}"/>
              </a:ext>
            </a:extLst>
          </p:cNvPr>
          <p:cNvSpPr txBox="1"/>
          <p:nvPr/>
        </p:nvSpPr>
        <p:spPr>
          <a:xfrm>
            <a:off x="4153160" y="512801"/>
            <a:ext cx="38856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Mart</a:t>
            </a:r>
            <a:endParaRPr lang="ko-KR" altLang="en-US" sz="48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940F5D-48C1-43FE-A3AD-352B761A795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063846" y="2954102"/>
            <a:ext cx="1493240" cy="1885717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E763411-849F-4F0A-B81F-5F80211F0959}"/>
              </a:ext>
            </a:extLst>
          </p:cNvPr>
          <p:cNvCxnSpPr>
            <a:cxnSpLocks/>
            <a:stCxn id="18" idx="1"/>
            <a:endCxn id="4" idx="7"/>
          </p:cNvCxnSpPr>
          <p:nvPr/>
        </p:nvCxnSpPr>
        <p:spPr>
          <a:xfrm flipH="1">
            <a:off x="4749652" y="3065195"/>
            <a:ext cx="1594757" cy="1774624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8808628-9713-448F-BCC4-B93ED9AAE086}"/>
              </a:ext>
            </a:extLst>
          </p:cNvPr>
          <p:cNvCxnSpPr>
            <a:cxnSpLocks/>
            <a:stCxn id="18" idx="3"/>
            <a:endCxn id="6" idx="2"/>
          </p:cNvCxnSpPr>
          <p:nvPr/>
        </p:nvCxnSpPr>
        <p:spPr>
          <a:xfrm>
            <a:off x="7106156" y="3065195"/>
            <a:ext cx="1504444" cy="97476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E0A93F-6BA7-43B1-A609-D8099BDC286E}"/>
              </a:ext>
            </a:extLst>
          </p:cNvPr>
          <p:cNvSpPr txBox="1"/>
          <p:nvPr/>
        </p:nvSpPr>
        <p:spPr>
          <a:xfrm>
            <a:off x="1140862" y="241567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기본데이터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C04313-E2BC-40AB-99A0-65831DB6425E}"/>
              </a:ext>
            </a:extLst>
          </p:cNvPr>
          <p:cNvSpPr txBox="1"/>
          <p:nvPr/>
        </p:nvSpPr>
        <p:spPr>
          <a:xfrm>
            <a:off x="3676106" y="5625790"/>
            <a:ext cx="95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파생데이터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12013F-2187-4BFE-98DD-E6ABBD804D69}"/>
              </a:ext>
            </a:extLst>
          </p:cNvPr>
          <p:cNvSpPr txBox="1"/>
          <p:nvPr/>
        </p:nvSpPr>
        <p:spPr>
          <a:xfrm>
            <a:off x="6344409" y="2949779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</a:rPr>
              <a:t>외부데이터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76094-5737-4D92-9A2B-7FA76726D9C9}"/>
              </a:ext>
            </a:extLst>
          </p:cNvPr>
          <p:cNvSpPr txBox="1"/>
          <p:nvPr/>
        </p:nvSpPr>
        <p:spPr>
          <a:xfrm>
            <a:off x="9432743" y="461842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데이터 마트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048CAA-CD38-497C-9C8F-604EE175F5DC}"/>
              </a:ext>
            </a:extLst>
          </p:cNvPr>
          <p:cNvSpPr txBox="1"/>
          <p:nvPr/>
        </p:nvSpPr>
        <p:spPr>
          <a:xfrm>
            <a:off x="965968" y="3356148"/>
            <a:ext cx="1435008" cy="2272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제품기본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원자재기본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거래처기본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영업수주기본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생산</a:t>
            </a:r>
            <a:r>
              <a:rPr lang="en-US" altLang="ko-KR" sz="1200" dirty="0">
                <a:solidFill>
                  <a:schemeClr val="bg1"/>
                </a:solidFill>
              </a:rPr>
              <a:t>LOT</a:t>
            </a:r>
            <a:r>
              <a:rPr lang="ko-KR" altLang="en-US" sz="1200" dirty="0">
                <a:solidFill>
                  <a:schemeClr val="bg1"/>
                </a:solidFill>
              </a:rPr>
              <a:t>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</a:rPr>
              <a:t>생산레시피기본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자재발주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</a:rPr>
              <a:t>자재납품기본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1B68C4-AF78-41C6-A142-A82A91BE5E7B}"/>
              </a:ext>
            </a:extLst>
          </p:cNvPr>
          <p:cNvSpPr txBox="1"/>
          <p:nvPr/>
        </p:nvSpPr>
        <p:spPr>
          <a:xfrm>
            <a:off x="3469762" y="3348080"/>
            <a:ext cx="1489510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수주분석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중장기 수주예측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제품별 레시피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5586F9-0C19-4743-983F-10ED2FF32004}"/>
              </a:ext>
            </a:extLst>
          </p:cNvPr>
          <p:cNvSpPr txBox="1"/>
          <p:nvPr/>
        </p:nvSpPr>
        <p:spPr>
          <a:xfrm>
            <a:off x="6139283" y="3437985"/>
            <a:ext cx="1489510" cy="1164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날씨데이터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미분양 주택현황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국내건설수주액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</a:rPr>
              <a:t>국내기성액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39" name="그래픽 38" descr="단일 톱니바퀴">
            <a:extLst>
              <a:ext uri="{FF2B5EF4-FFF2-40B4-BE49-F238E27FC236}">
                <a16:creationId xmlns:a16="http://schemas.microsoft.com/office/drawing/2014/main" id="{32940AAA-D9BC-4559-9034-D9F1247F7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0225" y="1748894"/>
            <a:ext cx="763621" cy="763621"/>
          </a:xfrm>
          <a:prstGeom prst="rect">
            <a:avLst/>
          </a:prstGeom>
        </p:spPr>
      </p:pic>
      <p:pic>
        <p:nvPicPr>
          <p:cNvPr id="41" name="그래픽 40" descr="계층 구조형">
            <a:extLst>
              <a:ext uri="{FF2B5EF4-FFF2-40B4-BE49-F238E27FC236}">
                <a16:creationId xmlns:a16="http://schemas.microsoft.com/office/drawing/2014/main" id="{00A0241D-2833-458D-BB64-D85414FE63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5030" y="4849471"/>
            <a:ext cx="736260" cy="736260"/>
          </a:xfrm>
          <a:prstGeom prst="rect">
            <a:avLst/>
          </a:prstGeom>
        </p:spPr>
      </p:pic>
      <p:pic>
        <p:nvPicPr>
          <p:cNvPr id="43" name="그래픽 42" descr="일">
            <a:extLst>
              <a:ext uri="{FF2B5EF4-FFF2-40B4-BE49-F238E27FC236}">
                <a16:creationId xmlns:a16="http://schemas.microsoft.com/office/drawing/2014/main" id="{7CB204CB-A8CE-449B-9601-E4A796EF02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2344" y="2415679"/>
            <a:ext cx="545879" cy="545879"/>
          </a:xfrm>
          <a:prstGeom prst="rect">
            <a:avLst/>
          </a:prstGeom>
        </p:spPr>
      </p:pic>
      <p:pic>
        <p:nvPicPr>
          <p:cNvPr id="45" name="그래픽 44" descr="데이터베이스">
            <a:extLst>
              <a:ext uri="{FF2B5EF4-FFF2-40B4-BE49-F238E27FC236}">
                <a16:creationId xmlns:a16="http://schemas.microsoft.com/office/drawing/2014/main" id="{80FB0B79-906F-459D-8A17-655E869037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3651" y="2954102"/>
            <a:ext cx="1775019" cy="1775019"/>
          </a:xfrm>
          <a:prstGeom prst="rect">
            <a:avLst/>
          </a:prstGeom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39D5A7CF-E369-3BBE-A8C0-58534B39DD81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C2652BCB-D34D-F30D-8C94-507399BBA25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pPr/>
              <a:t>11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60598C-03BF-9DC1-BE5D-3E9F6E1F1C99}"/>
              </a:ext>
            </a:extLst>
          </p:cNvPr>
          <p:cNvSpPr txBox="1"/>
          <p:nvPr/>
        </p:nvSpPr>
        <p:spPr>
          <a:xfrm>
            <a:off x="80250" y="6337333"/>
            <a:ext cx="359585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Lot :  1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회에 생산되는 특정 수의 제품 단위를 뜻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268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EDFAFC-F314-1231-C324-EA7D083F66D7}"/>
              </a:ext>
            </a:extLst>
          </p:cNvPr>
          <p:cNvSpPr/>
          <p:nvPr/>
        </p:nvSpPr>
        <p:spPr>
          <a:xfrm>
            <a:off x="6281104" y="1783469"/>
            <a:ext cx="4374042" cy="3522682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10A6AB-D0D0-D46E-1ED9-2E0FD1C428F9}"/>
              </a:ext>
            </a:extLst>
          </p:cNvPr>
          <p:cNvSpPr/>
          <p:nvPr/>
        </p:nvSpPr>
        <p:spPr>
          <a:xfrm>
            <a:off x="1519822" y="1783469"/>
            <a:ext cx="4374042" cy="352268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AA95DE-E353-3640-95B1-1820F3DB36BA}"/>
              </a:ext>
            </a:extLst>
          </p:cNvPr>
          <p:cNvSpPr/>
          <p:nvPr/>
        </p:nvSpPr>
        <p:spPr>
          <a:xfrm>
            <a:off x="2020464" y="1385479"/>
            <a:ext cx="3372758" cy="795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1424EA-85B6-C268-B95A-DBDBE3B20DDD}"/>
              </a:ext>
            </a:extLst>
          </p:cNvPr>
          <p:cNvSpPr txBox="1"/>
          <p:nvPr/>
        </p:nvSpPr>
        <p:spPr>
          <a:xfrm>
            <a:off x="2696865" y="1552637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수요예측모델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B5A4C73-DE4B-58E3-F4D1-F0FAA41B9F04}"/>
              </a:ext>
            </a:extLst>
          </p:cNvPr>
          <p:cNvSpPr/>
          <p:nvPr/>
        </p:nvSpPr>
        <p:spPr>
          <a:xfrm>
            <a:off x="6802662" y="1385479"/>
            <a:ext cx="3372758" cy="795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B423B-7BE6-4343-F729-3C1D4212BDCA}"/>
              </a:ext>
            </a:extLst>
          </p:cNvPr>
          <p:cNvSpPr txBox="1"/>
          <p:nvPr/>
        </p:nvSpPr>
        <p:spPr>
          <a:xfrm>
            <a:off x="7412285" y="1552637"/>
            <a:ext cx="2542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생산계획모델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1B26B3-F462-38B7-A5C9-5279D425047A}"/>
              </a:ext>
            </a:extLst>
          </p:cNvPr>
          <p:cNvSpPr txBox="1"/>
          <p:nvPr/>
        </p:nvSpPr>
        <p:spPr>
          <a:xfrm>
            <a:off x="2052902" y="3038431"/>
            <a:ext cx="376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시계열모델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을 통한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6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개월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수요량 예측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15396C-8A38-645C-2965-509E9E32F49E}"/>
              </a:ext>
            </a:extLst>
          </p:cNvPr>
          <p:cNvSpPr txBox="1"/>
          <p:nvPr/>
        </p:nvSpPr>
        <p:spPr>
          <a:xfrm>
            <a:off x="6873827" y="3024102"/>
            <a:ext cx="323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회귀모델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을 통한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3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개월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생산량 예측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43EA48-DD16-FE47-D27A-B3A49098FE49}"/>
              </a:ext>
            </a:extLst>
          </p:cNvPr>
          <p:cNvSpPr txBox="1"/>
          <p:nvPr/>
        </p:nvSpPr>
        <p:spPr>
          <a:xfrm>
            <a:off x="2696865" y="3576251"/>
            <a:ext cx="2502553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중장기 수요예측을 통한 설비투자 의사결정 지원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C4CC28-2514-FB8A-C4EF-840FAE8C4A61}"/>
              </a:ext>
            </a:extLst>
          </p:cNvPr>
          <p:cNvSpPr txBox="1"/>
          <p:nvPr/>
        </p:nvSpPr>
        <p:spPr>
          <a:xfrm>
            <a:off x="7238251" y="3518601"/>
            <a:ext cx="274469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AI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를 활용한 예측을 통한 정확도 높은 생산 및 판매계획 지원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FECA91D3-3D29-4ACC-A7ED-5295D49DBEA5}"/>
              </a:ext>
            </a:extLst>
          </p:cNvPr>
          <p:cNvSpPr/>
          <p:nvPr/>
        </p:nvSpPr>
        <p:spPr>
          <a:xfrm rot="16200000">
            <a:off x="2402886" y="3659636"/>
            <a:ext cx="293062" cy="294896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427359D3-38FA-40BF-9D77-5CB821A52083}"/>
              </a:ext>
            </a:extLst>
          </p:cNvPr>
          <p:cNvSpPr/>
          <p:nvPr/>
        </p:nvSpPr>
        <p:spPr>
          <a:xfrm rot="16200000">
            <a:off x="7000840" y="3601985"/>
            <a:ext cx="293062" cy="294896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62DC77A5-FA43-03F4-1E7B-0BE2D7797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915960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614EBCCB-9D68-68F7-6772-82C4A93516A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pPr/>
              <a:t>12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64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ACC0BB2-242D-403D-BCF5-FC3399B0270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30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74" y="2782221"/>
            <a:ext cx="3441732" cy="344173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8" name="그래픽 17" descr="데이터베이스">
            <a:extLst>
              <a:ext uri="{FF2B5EF4-FFF2-40B4-BE49-F238E27FC236}">
                <a16:creationId xmlns:a16="http://schemas.microsoft.com/office/drawing/2014/main" id="{F10DB390-3ECD-4501-8D87-445FE61D5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434" y="2340493"/>
            <a:ext cx="4535023" cy="4535023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AA95DE-E353-3640-95B1-1820F3DB36BA}"/>
              </a:ext>
            </a:extLst>
          </p:cNvPr>
          <p:cNvSpPr/>
          <p:nvPr/>
        </p:nvSpPr>
        <p:spPr>
          <a:xfrm>
            <a:off x="1177018" y="1794757"/>
            <a:ext cx="3372758" cy="795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1424EA-85B6-C268-B95A-DBDBE3B20DDD}"/>
              </a:ext>
            </a:extLst>
          </p:cNvPr>
          <p:cNvSpPr txBox="1"/>
          <p:nvPr/>
        </p:nvSpPr>
        <p:spPr>
          <a:xfrm>
            <a:off x="1968955" y="1961915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마트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1A3340-3A68-B891-D411-508AB245B456}"/>
              </a:ext>
            </a:extLst>
          </p:cNvPr>
          <p:cNvSpPr txBox="1"/>
          <p:nvPr/>
        </p:nvSpPr>
        <p:spPr>
          <a:xfrm>
            <a:off x="2188026" y="3846172"/>
            <a:ext cx="140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납기일자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C3801-0839-5E8B-D097-6952012EB10A}"/>
              </a:ext>
            </a:extLst>
          </p:cNvPr>
          <p:cNvSpPr txBox="1"/>
          <p:nvPr/>
        </p:nvSpPr>
        <p:spPr>
          <a:xfrm>
            <a:off x="2160121" y="4804893"/>
            <a:ext cx="140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판매수량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E7D64-6743-E411-44F4-13FA5576EFD7}"/>
              </a:ext>
            </a:extLst>
          </p:cNvPr>
          <p:cNvSpPr txBox="1"/>
          <p:nvPr/>
        </p:nvSpPr>
        <p:spPr>
          <a:xfrm>
            <a:off x="2275328" y="5686679"/>
            <a:ext cx="1176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제품명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B5A4C73-DE4B-58E3-F4D1-F0FAA41B9F04}"/>
              </a:ext>
            </a:extLst>
          </p:cNvPr>
          <p:cNvSpPr/>
          <p:nvPr/>
        </p:nvSpPr>
        <p:spPr>
          <a:xfrm>
            <a:off x="7699374" y="1794757"/>
            <a:ext cx="3372758" cy="795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B423B-7BE6-4343-F729-3C1D4212BDCA}"/>
              </a:ext>
            </a:extLst>
          </p:cNvPr>
          <p:cNvSpPr txBox="1"/>
          <p:nvPr/>
        </p:nvSpPr>
        <p:spPr>
          <a:xfrm>
            <a:off x="8245475" y="1961915"/>
            <a:ext cx="2542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분석용 데이터셋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51A7F-3D8C-D776-1630-400D2BBD1A72}"/>
              </a:ext>
            </a:extLst>
          </p:cNvPr>
          <p:cNvSpPr txBox="1"/>
          <p:nvPr/>
        </p:nvSpPr>
        <p:spPr>
          <a:xfrm>
            <a:off x="8718548" y="3159351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납기일자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BAF6F16-8F23-C372-E294-0E3685658F28}"/>
              </a:ext>
            </a:extLst>
          </p:cNvPr>
          <p:cNvSpPr/>
          <p:nvPr/>
        </p:nvSpPr>
        <p:spPr>
          <a:xfrm>
            <a:off x="5305425" y="3985508"/>
            <a:ext cx="1346200" cy="1104900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68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743F2A7-C1EC-4404-9ADB-6B09186D0AA0}"/>
              </a:ext>
            </a:extLst>
          </p:cNvPr>
          <p:cNvSpPr/>
          <p:nvPr/>
        </p:nvSpPr>
        <p:spPr>
          <a:xfrm>
            <a:off x="8775222" y="4138057"/>
            <a:ext cx="1298169" cy="239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A49663-0A56-4156-BB61-9D3C40B2B860}"/>
              </a:ext>
            </a:extLst>
          </p:cNvPr>
          <p:cNvSpPr/>
          <p:nvPr/>
        </p:nvSpPr>
        <p:spPr>
          <a:xfrm>
            <a:off x="8812411" y="2987984"/>
            <a:ext cx="1298169" cy="239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3DB034-DC78-4FAD-9711-2E9B1EF2FE5F}"/>
              </a:ext>
            </a:extLst>
          </p:cNvPr>
          <p:cNvSpPr/>
          <p:nvPr/>
        </p:nvSpPr>
        <p:spPr>
          <a:xfrm>
            <a:off x="8867748" y="5182775"/>
            <a:ext cx="1298169" cy="239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55D00F-9401-83C0-11F3-7324EE168AD5}"/>
              </a:ext>
            </a:extLst>
          </p:cNvPr>
          <p:cNvSpPr txBox="1"/>
          <p:nvPr/>
        </p:nvSpPr>
        <p:spPr>
          <a:xfrm>
            <a:off x="8867748" y="5379618"/>
            <a:ext cx="1484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3B853F-8E50-95BA-A3F9-6299298C8762}"/>
              </a:ext>
            </a:extLst>
          </p:cNvPr>
          <p:cNvSpPr txBox="1"/>
          <p:nvPr/>
        </p:nvSpPr>
        <p:spPr>
          <a:xfrm>
            <a:off x="8519896" y="4181115"/>
            <a:ext cx="180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판매수량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일별 합계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target)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40CFE6-EA6C-3DF2-0C8B-3C1DBC565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863" y="2946972"/>
            <a:ext cx="3881664" cy="3201372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1F7605-1DC0-C1F0-F2D8-431D7E71AD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662" y="3910147"/>
            <a:ext cx="4199448" cy="12064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E9E134F8-879B-57E4-13F5-A6A211624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28959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8A5462D3-02BE-3A0F-C38D-9F99ACF7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13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99A6D-B261-9F2B-9B26-B74CF6A38FF2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수요예측모델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239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824A4CB-B185-B0B5-5594-24B365873FDD}"/>
              </a:ext>
            </a:extLst>
          </p:cNvPr>
          <p:cNvSpPr/>
          <p:nvPr/>
        </p:nvSpPr>
        <p:spPr>
          <a:xfrm>
            <a:off x="693378" y="1885948"/>
            <a:ext cx="3372758" cy="795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F54F27-CCA8-E331-BDE4-08C9734720F0}"/>
              </a:ext>
            </a:extLst>
          </p:cNvPr>
          <p:cNvSpPr txBox="1"/>
          <p:nvPr/>
        </p:nvSpPr>
        <p:spPr>
          <a:xfrm>
            <a:off x="1231315" y="2038552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RNN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A32C726-AB3D-EC91-6288-A425CFB9064E}"/>
              </a:ext>
            </a:extLst>
          </p:cNvPr>
          <p:cNvSpPr/>
          <p:nvPr/>
        </p:nvSpPr>
        <p:spPr>
          <a:xfrm>
            <a:off x="693380" y="2849089"/>
            <a:ext cx="3372758" cy="1447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262A6-5601-FE45-95B8-D6B85A57CE57}"/>
              </a:ext>
            </a:extLst>
          </p:cNvPr>
          <p:cNvSpPr txBox="1"/>
          <p:nvPr/>
        </p:nvSpPr>
        <p:spPr>
          <a:xfrm>
            <a:off x="1300638" y="3590067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 : 56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726B0-0676-B61B-2852-C2D0F1CCEDCB}"/>
              </a:ext>
            </a:extLst>
          </p:cNvPr>
          <p:cNvSpPr txBox="1"/>
          <p:nvPr/>
        </p:nvSpPr>
        <p:spPr>
          <a:xfrm>
            <a:off x="1369070" y="4378686"/>
            <a:ext cx="166263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기준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20486-1427-AB0B-6AF9-83E85A8FACF5}"/>
              </a:ext>
            </a:extLst>
          </p:cNvPr>
          <p:cNvSpPr txBox="1"/>
          <p:nvPr/>
        </p:nvSpPr>
        <p:spPr>
          <a:xfrm>
            <a:off x="1231314" y="2971885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RMSE : 0.086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그림 9" descr="텍스트, 폰트, 영수증, 화이트이(가) 표시된 사진&#10;&#10;자동 생성된 설명">
            <a:extLst>
              <a:ext uri="{FF2B5EF4-FFF2-40B4-BE49-F238E27FC236}">
                <a16:creationId xmlns:a16="http://schemas.microsoft.com/office/drawing/2014/main" id="{9801039F-007A-1528-CF77-86E7D5818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16" y="4994356"/>
            <a:ext cx="3162741" cy="866896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A196229-5580-6A0C-9261-58A73C721933}"/>
              </a:ext>
            </a:extLst>
          </p:cNvPr>
          <p:cNvSpPr/>
          <p:nvPr/>
        </p:nvSpPr>
        <p:spPr>
          <a:xfrm>
            <a:off x="4452574" y="1869015"/>
            <a:ext cx="3372758" cy="795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EB62BA-B9FC-BCBD-4352-DE57B4F5AC27}"/>
              </a:ext>
            </a:extLst>
          </p:cNvPr>
          <p:cNvSpPr txBox="1"/>
          <p:nvPr/>
        </p:nvSpPr>
        <p:spPr>
          <a:xfrm>
            <a:off x="4990511" y="2072418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GRU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AB10CE9-E851-7673-DDB8-8A0A45E035E9}"/>
              </a:ext>
            </a:extLst>
          </p:cNvPr>
          <p:cNvSpPr/>
          <p:nvPr/>
        </p:nvSpPr>
        <p:spPr>
          <a:xfrm>
            <a:off x="4452576" y="2832156"/>
            <a:ext cx="3372758" cy="1447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12B74C-AEBF-A94A-BEBE-B7A4AEA451B1}"/>
              </a:ext>
            </a:extLst>
          </p:cNvPr>
          <p:cNvSpPr txBox="1"/>
          <p:nvPr/>
        </p:nvSpPr>
        <p:spPr>
          <a:xfrm>
            <a:off x="5059834" y="3623933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 : 70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64CAEE-6A41-F24D-8E11-522E8D9D9C0A}"/>
              </a:ext>
            </a:extLst>
          </p:cNvPr>
          <p:cNvSpPr txBox="1"/>
          <p:nvPr/>
        </p:nvSpPr>
        <p:spPr>
          <a:xfrm>
            <a:off x="5128266" y="4412552"/>
            <a:ext cx="166263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기준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8A4920-97B2-4060-9DCA-C8252A3CA4B1}"/>
              </a:ext>
            </a:extLst>
          </p:cNvPr>
          <p:cNvSpPr txBox="1"/>
          <p:nvPr/>
        </p:nvSpPr>
        <p:spPr>
          <a:xfrm>
            <a:off x="4990510" y="3005751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RMSE : 0.12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그림 18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F014F0C8-2812-14DF-253C-31C3551B3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748" y="4908373"/>
            <a:ext cx="3648584" cy="100026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3BADA9-D5BC-5C13-85EB-A966722AC1C8}"/>
              </a:ext>
            </a:extLst>
          </p:cNvPr>
          <p:cNvSpPr/>
          <p:nvPr/>
        </p:nvSpPr>
        <p:spPr>
          <a:xfrm>
            <a:off x="8228705" y="1869018"/>
            <a:ext cx="3372758" cy="795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DACF54-B2A9-1B70-B84D-9D8EBC2C5162}"/>
              </a:ext>
            </a:extLst>
          </p:cNvPr>
          <p:cNvSpPr txBox="1"/>
          <p:nvPr/>
        </p:nvSpPr>
        <p:spPr>
          <a:xfrm>
            <a:off x="8766642" y="2072421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LSTM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8E8B37-E8B2-9E2D-D6A4-3EC134D0762C}"/>
              </a:ext>
            </a:extLst>
          </p:cNvPr>
          <p:cNvSpPr/>
          <p:nvPr/>
        </p:nvSpPr>
        <p:spPr>
          <a:xfrm>
            <a:off x="8228707" y="2832159"/>
            <a:ext cx="3372758" cy="1447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9CBDCD-9662-A158-BFBE-89B0BFBEA877}"/>
              </a:ext>
            </a:extLst>
          </p:cNvPr>
          <p:cNvSpPr txBox="1"/>
          <p:nvPr/>
        </p:nvSpPr>
        <p:spPr>
          <a:xfrm>
            <a:off x="8835965" y="3623936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 : 86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49DABB-7BC9-86CF-A8E3-220B77A30A3A}"/>
              </a:ext>
            </a:extLst>
          </p:cNvPr>
          <p:cNvSpPr txBox="1"/>
          <p:nvPr/>
        </p:nvSpPr>
        <p:spPr>
          <a:xfrm>
            <a:off x="8904397" y="4412555"/>
            <a:ext cx="166263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기준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E04B63-9BB9-4CF6-E03A-78F2EFAA386B}"/>
              </a:ext>
            </a:extLst>
          </p:cNvPr>
          <p:cNvSpPr txBox="1"/>
          <p:nvPr/>
        </p:nvSpPr>
        <p:spPr>
          <a:xfrm>
            <a:off x="8766641" y="3005754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RMSE : 0.11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그림 26" descr="텍스트, 영수증, 폰트, 화이트이(가) 표시된 사진&#10;&#10;자동 생성된 설명">
            <a:extLst>
              <a:ext uri="{FF2B5EF4-FFF2-40B4-BE49-F238E27FC236}">
                <a16:creationId xmlns:a16="http://schemas.microsoft.com/office/drawing/2014/main" id="{A4B8ABB4-E442-2274-083E-E2F2AF221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23" y="5019122"/>
            <a:ext cx="3971677" cy="848902"/>
          </a:xfrm>
          <a:prstGeom prst="rect">
            <a:avLst/>
          </a:prstGeom>
        </p:spPr>
      </p:pic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586A78F6-145C-C298-CA29-7639AD4FE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860269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AB3111-04BF-5C3E-D688-D51ED4FE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14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EB5AE8-7390-4127-6F55-CFCC423C4C7D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수요예측모델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372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5" grpId="0"/>
      <p:bldP spid="17" grpId="0"/>
      <p:bldP spid="23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4E4D6D3-335F-CC5B-A067-E771D4579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0193"/>
            <a:ext cx="11277600" cy="583615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2974F4-A4D1-8294-4A72-8262E5F26123}"/>
              </a:ext>
            </a:extLst>
          </p:cNvPr>
          <p:cNvSpPr/>
          <p:nvPr/>
        </p:nvSpPr>
        <p:spPr>
          <a:xfrm>
            <a:off x="713825" y="4813205"/>
            <a:ext cx="9466555" cy="422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용합니다</a:t>
            </a:r>
            <a:r>
              <a:rPr lang="en-US" altLang="ko-KR" sz="16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650" dirty="0">
                <a:solidFill>
                  <a:schemeClr val="tx1"/>
                </a:solidFill>
              </a:rPr>
              <a:t>SARIMA </a:t>
            </a:r>
            <a:r>
              <a:rPr lang="ko-KR" altLang="en-US" sz="1650" dirty="0">
                <a:solidFill>
                  <a:schemeClr val="tx1"/>
                </a:solidFill>
              </a:rPr>
              <a:t>모델은 장기 예측 작업에서 </a:t>
            </a:r>
            <a:r>
              <a:rPr lang="en-US" altLang="ko-KR" sz="1650" dirty="0">
                <a:solidFill>
                  <a:schemeClr val="tx1"/>
                </a:solidFill>
              </a:rPr>
              <a:t>LSTM</a:t>
            </a:r>
            <a:r>
              <a:rPr lang="ko-KR" altLang="en-US" sz="1650" dirty="0">
                <a:solidFill>
                  <a:schemeClr val="tx1"/>
                </a:solidFill>
              </a:rPr>
              <a:t>을 능가했지만 단기 작업에서는 성능이 떨어졌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E53DCBC-2FA7-3741-E840-AD5E8B54D00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Future_Cast  -</a:t>
            </a:r>
            <a:fld id="{FC1DEA26-1F97-435B-9FFC-D199C42DA72B}" type="slidenum">
              <a:rPr lang="ko-KR" altLang="en-US" smtClean="0"/>
              <a:pPr/>
              <a:t>15</a:t>
            </a:fld>
            <a:r>
              <a:rPr lang="en-US" altLang="ko-KR"/>
              <a:t>-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17B3630-B87A-B77F-102A-23BE3C63F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70506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6DE425-1488-84FD-C61A-03C12C4EE8E1}"/>
              </a:ext>
            </a:extLst>
          </p:cNvPr>
          <p:cNvSpPr/>
          <p:nvPr/>
        </p:nvSpPr>
        <p:spPr>
          <a:xfrm>
            <a:off x="713825" y="5216303"/>
            <a:ext cx="9466555" cy="324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50" dirty="0">
                <a:solidFill>
                  <a:schemeClr val="tx1"/>
                </a:solidFill>
              </a:rPr>
              <a:t>습니다</a:t>
            </a:r>
            <a:r>
              <a:rPr lang="en-US" altLang="ko-KR" sz="1650" dirty="0">
                <a:solidFill>
                  <a:schemeClr val="tx1"/>
                </a:solidFill>
              </a:rPr>
              <a:t>. </a:t>
            </a:r>
            <a:r>
              <a:rPr lang="ko-KR" altLang="en-US" sz="1650" dirty="0">
                <a:solidFill>
                  <a:schemeClr val="tx1"/>
                </a:solidFill>
              </a:rPr>
              <a:t>또한 </a:t>
            </a:r>
            <a:r>
              <a:rPr lang="en-US" altLang="ko-KR" sz="1650" dirty="0">
                <a:solidFill>
                  <a:schemeClr val="tx1"/>
                </a:solidFill>
              </a:rPr>
              <a:t>LSTM </a:t>
            </a:r>
            <a:r>
              <a:rPr lang="ko-KR" altLang="en-US" sz="1650" dirty="0">
                <a:solidFill>
                  <a:schemeClr val="tx1"/>
                </a:solidFill>
              </a:rPr>
              <a:t>모델은 더 강력한 반면 </a:t>
            </a:r>
            <a:r>
              <a:rPr lang="en-US" altLang="ko-KR" sz="1650" dirty="0">
                <a:solidFill>
                  <a:schemeClr val="tx1"/>
                </a:solidFill>
              </a:rPr>
              <a:t>SARIMA </a:t>
            </a:r>
            <a:r>
              <a:rPr lang="ko-KR" altLang="en-US" sz="1650" dirty="0">
                <a:solidFill>
                  <a:schemeClr val="tx1"/>
                </a:solidFill>
              </a:rPr>
              <a:t>모델은 계절성에 대한 특정 가정을 충족</a:t>
            </a:r>
            <a:r>
              <a:rPr lang="ko-KR" altLang="en-US" sz="16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데</a:t>
            </a:r>
          </a:p>
        </p:txBody>
      </p:sp>
      <p:pic>
        <p:nvPicPr>
          <p:cNvPr id="12" name="그래픽 11" descr="연필 단색으로 채워진">
            <a:extLst>
              <a:ext uri="{FF2B5EF4-FFF2-40B4-BE49-F238E27FC236}">
                <a16:creationId xmlns:a16="http://schemas.microsoft.com/office/drawing/2014/main" id="{C7EF78D9-4D5E-18C0-10BA-DAFC1FF0D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3615" y="4359729"/>
            <a:ext cx="914400" cy="91440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FFB1F154-DDCC-6A21-6F88-D9E04C08FBE6}"/>
              </a:ext>
            </a:extLst>
          </p:cNvPr>
          <p:cNvSpPr/>
          <p:nvPr/>
        </p:nvSpPr>
        <p:spPr>
          <a:xfrm>
            <a:off x="878200" y="5311150"/>
            <a:ext cx="8654462" cy="240509"/>
          </a:xfrm>
          <a:prstGeom prst="rect">
            <a:avLst/>
          </a:prstGeom>
          <a:solidFill>
            <a:srgbClr val="C0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AF232C-DF4A-E9EE-3799-48DB2CA441E7}"/>
              </a:ext>
            </a:extLst>
          </p:cNvPr>
          <p:cNvSpPr/>
          <p:nvPr/>
        </p:nvSpPr>
        <p:spPr>
          <a:xfrm>
            <a:off x="1703615" y="4917767"/>
            <a:ext cx="8476765" cy="281994"/>
          </a:xfrm>
          <a:prstGeom prst="rect">
            <a:avLst/>
          </a:prstGeom>
          <a:solidFill>
            <a:srgbClr val="C0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D9A31C-DC15-96F8-2575-490E54E95606}"/>
              </a:ext>
            </a:extLst>
          </p:cNvPr>
          <p:cNvSpPr txBox="1"/>
          <p:nvPr/>
        </p:nvSpPr>
        <p:spPr>
          <a:xfrm>
            <a:off x="4325355" y="6014680"/>
            <a:ext cx="9086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출처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:https://paperswithcode.com/paper/are-transformers-effective-for-time-series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954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48148E-6 L 0.65886 -0.002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3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5886 -0.00231 L -0.09596 0.0527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47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97 0.05278 L 0.61393 0.0576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95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81FA861-C401-7FDE-E155-B7717BCA09D9}"/>
              </a:ext>
            </a:extLst>
          </p:cNvPr>
          <p:cNvSpPr/>
          <p:nvPr/>
        </p:nvSpPr>
        <p:spPr>
          <a:xfrm>
            <a:off x="1051891" y="2467628"/>
            <a:ext cx="3372758" cy="795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F6B7B-0D99-F225-A00A-A8D81408CB7F}"/>
              </a:ext>
            </a:extLst>
          </p:cNvPr>
          <p:cNvSpPr txBox="1"/>
          <p:nvPr/>
        </p:nvSpPr>
        <p:spPr>
          <a:xfrm>
            <a:off x="1940380" y="2634787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SARIMA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689483-486A-E567-38D6-DCC380170ACD}"/>
              </a:ext>
            </a:extLst>
          </p:cNvPr>
          <p:cNvSpPr/>
          <p:nvPr/>
        </p:nvSpPr>
        <p:spPr>
          <a:xfrm>
            <a:off x="1051891" y="3430769"/>
            <a:ext cx="3372758" cy="1447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EEB90A-3C9B-925C-5CCC-067591A612FE}"/>
              </a:ext>
            </a:extLst>
          </p:cNvPr>
          <p:cNvSpPr txBox="1"/>
          <p:nvPr/>
        </p:nvSpPr>
        <p:spPr>
          <a:xfrm>
            <a:off x="1432380" y="4205469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 : 11.8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37A7AD-51F9-984E-4044-0430AD118919}"/>
              </a:ext>
            </a:extLst>
          </p:cNvPr>
          <p:cNvSpPr txBox="1"/>
          <p:nvPr/>
        </p:nvSpPr>
        <p:spPr>
          <a:xfrm>
            <a:off x="1248142" y="4957612"/>
            <a:ext cx="166263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기준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99C44-1142-0736-5BCB-A6B14B05D2D2}"/>
              </a:ext>
            </a:extLst>
          </p:cNvPr>
          <p:cNvSpPr txBox="1"/>
          <p:nvPr/>
        </p:nvSpPr>
        <p:spPr>
          <a:xfrm>
            <a:off x="1432379" y="3554038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RMSE : 0.014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그림 10" descr="텍스트, 스크린샷, 그래프, 폰트이(가) 표시된 사진&#10;&#10;자동 생성된 설명">
            <a:extLst>
              <a:ext uri="{FF2B5EF4-FFF2-40B4-BE49-F238E27FC236}">
                <a16:creationId xmlns:a16="http://schemas.microsoft.com/office/drawing/2014/main" id="{D6C4CEE8-4B56-47FE-C458-C337EF2D6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754" y="1753200"/>
            <a:ext cx="5315692" cy="4525006"/>
          </a:xfrm>
          <a:prstGeom prst="rect">
            <a:avLst/>
          </a:prstGeom>
        </p:spPr>
      </p:pic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ACC378F2-415E-31CE-84E8-5141C7A88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42813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2DE42BE6-0D0C-F005-0D04-FC897DB4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16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ACAEA-9B78-AD9C-1FEC-193BC5DF474B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수요예측모델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846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17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B148D3-B272-B3C4-96B5-7EE15D7A1013}"/>
              </a:ext>
            </a:extLst>
          </p:cNvPr>
          <p:cNvSpPr/>
          <p:nvPr/>
        </p:nvSpPr>
        <p:spPr>
          <a:xfrm>
            <a:off x="807503" y="1362075"/>
            <a:ext cx="3705225" cy="8858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마트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2CBBD19-9BC6-7E61-D2E5-2EBB4722D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958332"/>
              </p:ext>
            </p:extLst>
          </p:nvPr>
        </p:nvGraphicFramePr>
        <p:xfrm>
          <a:off x="838200" y="2564525"/>
          <a:ext cx="3705226" cy="363482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5226">
                  <a:extLst>
                    <a:ext uri="{9D8B030D-6E8A-4147-A177-3AD203B41FA5}">
                      <a16:colId xmlns:a16="http://schemas.microsoft.com/office/drawing/2014/main" val="1517073111"/>
                    </a:ext>
                  </a:extLst>
                </a:gridCol>
              </a:tblGrid>
              <a:tr h="4644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납기일자</a:t>
                      </a:r>
                      <a:endParaRPr lang="en-US" altLang="ko-KR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37253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판매중량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86316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제품명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961902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예측판매중량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09649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411163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습도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070189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국내건설수주액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04152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국내건설기성액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10003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629F5EC4-1550-F9D4-C695-DA5A44AC2C63}"/>
              </a:ext>
            </a:extLst>
          </p:cNvPr>
          <p:cNvSpPr/>
          <p:nvPr/>
        </p:nvSpPr>
        <p:spPr>
          <a:xfrm>
            <a:off x="7448550" y="1362075"/>
            <a:ext cx="3705225" cy="8858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분석용 데이터세트</a:t>
            </a: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51ABA8F7-6DC1-CCB8-ED2B-4DE96CC1F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378676"/>
              </p:ext>
            </p:extLst>
          </p:nvPr>
        </p:nvGraphicFramePr>
        <p:xfrm>
          <a:off x="7448550" y="2544286"/>
          <a:ext cx="3705225" cy="364657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5225">
                  <a:extLst>
                    <a:ext uri="{9D8B030D-6E8A-4147-A177-3AD203B41FA5}">
                      <a16:colId xmlns:a16="http://schemas.microsoft.com/office/drawing/2014/main" val="1517073111"/>
                    </a:ext>
                  </a:extLst>
                </a:gridCol>
              </a:tblGrid>
              <a:tr h="5845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판매중량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주별 합계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target)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372535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제품명</a:t>
                      </a:r>
                      <a:endParaRPr lang="en-US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961902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예측판매중량</a:t>
                      </a:r>
                      <a:endParaRPr lang="en-US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09649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411163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습도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070189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국내건설수주액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04152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국내건설기성액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100033"/>
                  </a:ext>
                </a:extLst>
              </a:tr>
            </a:tbl>
          </a:graphicData>
        </a:graphic>
      </p:graphicFrame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E4F9E16-039C-775B-2411-2BB7A3EC94DF}"/>
              </a:ext>
            </a:extLst>
          </p:cNvPr>
          <p:cNvSpPr/>
          <p:nvPr/>
        </p:nvSpPr>
        <p:spPr>
          <a:xfrm>
            <a:off x="5010150" y="3209925"/>
            <a:ext cx="2085975" cy="104775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6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4F726179-AEB0-2020-C485-6A701D230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9352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7318CF0-C181-481C-31C7-0DAC7D2ADF59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생산계획모델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4759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AF75F7-639F-78E6-673F-B200DB3C1E4F}"/>
              </a:ext>
            </a:extLst>
          </p:cNvPr>
          <p:cNvSpPr/>
          <p:nvPr/>
        </p:nvSpPr>
        <p:spPr>
          <a:xfrm>
            <a:off x="444500" y="4226643"/>
            <a:ext cx="4436631" cy="213994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1AB777-FBBF-DA04-24CA-F5B32EE247A7}"/>
              </a:ext>
            </a:extLst>
          </p:cNvPr>
          <p:cNvSpPr/>
          <p:nvPr/>
        </p:nvSpPr>
        <p:spPr>
          <a:xfrm>
            <a:off x="444500" y="1600200"/>
            <a:ext cx="4436631" cy="20086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스크린샷, 사각형, 직사각형, 다채로움이(가) 표시된 사진&#10;&#10;자동 생성된 설명">
            <a:extLst>
              <a:ext uri="{FF2B5EF4-FFF2-40B4-BE49-F238E27FC236}">
                <a16:creationId xmlns:a16="http://schemas.microsoft.com/office/drawing/2014/main" id="{C382EC3A-4EBA-9094-01C2-419277BE4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487" y="1390651"/>
            <a:ext cx="5772983" cy="4977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ED959B-26B3-4B93-FC7D-1C769CE948BE}"/>
              </a:ext>
            </a:extLst>
          </p:cNvPr>
          <p:cNvSpPr txBox="1"/>
          <p:nvPr/>
        </p:nvSpPr>
        <p:spPr>
          <a:xfrm>
            <a:off x="596629" y="491409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외부데이터 선정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A2DBB22-9BB0-23BD-560A-4120A1331BB2}"/>
              </a:ext>
            </a:extLst>
          </p:cNvPr>
          <p:cNvSpPr/>
          <p:nvPr/>
        </p:nvSpPr>
        <p:spPr>
          <a:xfrm>
            <a:off x="596628" y="1308727"/>
            <a:ext cx="3048271" cy="6002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날씨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99CC"/>
                </a:highlight>
              </a:rPr>
              <a:t>  </a:t>
            </a:r>
            <a:endParaRPr lang="en-US" altLang="ko-K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99CC"/>
              </a:highlight>
            </a:endParaRPr>
          </a:p>
          <a:p>
            <a:pPr algn="ctr"/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습도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온도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078B30-F4BB-AD4E-363C-032E220FEBA5}"/>
              </a:ext>
            </a:extLst>
          </p:cNvPr>
          <p:cNvSpPr/>
          <p:nvPr/>
        </p:nvSpPr>
        <p:spPr>
          <a:xfrm>
            <a:off x="685529" y="3853630"/>
            <a:ext cx="3048271" cy="6002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건설지표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국내건설수주액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국내건설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기성액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AD3A08-8268-E8F4-1E7F-1790ACEFE96A}"/>
              </a:ext>
            </a:extLst>
          </p:cNvPr>
          <p:cNvSpPr txBox="1"/>
          <p:nvPr/>
        </p:nvSpPr>
        <p:spPr>
          <a:xfrm>
            <a:off x="648861" y="1843224"/>
            <a:ext cx="3890803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u="sng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Corr</a:t>
            </a:r>
            <a:r>
              <a:rPr lang="en-US" altLang="ko-KR" sz="1400" b="1" u="sng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ko-KR" altLang="en-US" sz="1400" b="1" u="sng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지수는 낮지만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콘크리트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혼화제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생산은 </a:t>
            </a: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습도와 온도에 영향을 많이 받기 때문에</a:t>
            </a:r>
            <a:r>
              <a: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</a:t>
            </a:r>
            <a:r>
              <a:rPr lang="en-US" altLang="ko-KR" sz="1400" b="0" i="0" spc="0" dirty="0">
                <a:solidFill>
                  <a:srgbClr val="000000"/>
                </a:solidFill>
                <a:effectLst/>
                <a:latin typeface="휴먼명조"/>
              </a:rPr>
              <a:t>KS F 2403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규정에 따라 제작된 콘크리트 공시체를 </a:t>
            </a:r>
            <a:r>
              <a:rPr lang="en-US" altLang="ko-KR" sz="1400" b="0" i="0" spc="0" dirty="0">
                <a:solidFill>
                  <a:srgbClr val="000000"/>
                </a:solidFill>
                <a:effectLst/>
                <a:latin typeface="휴먼명조"/>
              </a:rPr>
              <a:t>(20 ± 2)</a:t>
            </a:r>
            <a:r>
              <a:rPr lang="ko-KR" altLang="en-US" sz="1400" b="0" i="0" spc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℃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온도로 유지 및  </a:t>
            </a:r>
            <a:r>
              <a:rPr lang="en-US" altLang="ko-KR" sz="1400" b="0" i="0" spc="0" dirty="0">
                <a:solidFill>
                  <a:srgbClr val="000000"/>
                </a:solidFill>
                <a:effectLst/>
                <a:latin typeface="휴먼명조"/>
              </a:rPr>
              <a:t>95% 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이상의 습윤 상태에서 양생하는 것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선정했습니다 </a:t>
            </a:r>
            <a:r>
              <a:rPr lang="en-US" altLang="ko-KR" sz="12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</a:t>
            </a:r>
            <a:endParaRPr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6A874-F7E5-DF4D-C628-D209D517BB2F}"/>
              </a:ext>
            </a:extLst>
          </p:cNvPr>
          <p:cNvSpPr txBox="1"/>
          <p:nvPr/>
        </p:nvSpPr>
        <p:spPr>
          <a:xfrm>
            <a:off x="596628" y="4779831"/>
            <a:ext cx="4284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콘크리트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혼화제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시장에 주축을 담당하는 국내 건설지표들을 가져왔습니다 미분양 주택현황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국내건설수주액 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국내건설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기성액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중 </a:t>
            </a:r>
            <a:r>
              <a:rPr lang="en-US" altLang="ko-KR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Corr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이 상대적으로 높은 국내건설수주액 국내 건설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기성액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을 채택하였습니다</a:t>
            </a:r>
            <a:endParaRPr lang="en-US" altLang="ko-KR" sz="1000" spc="-1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B87E2135-36C2-53FA-4A42-8BA5C5822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86143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04C80C5-3608-3939-353A-BF456E743524}"/>
              </a:ext>
            </a:extLst>
          </p:cNvPr>
          <p:cNvSpPr txBox="1"/>
          <p:nvPr/>
        </p:nvSpPr>
        <p:spPr>
          <a:xfrm>
            <a:off x="2302223" y="3367719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※ 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참고문헌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한국콘크리트학회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_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표준시방서 </a:t>
            </a: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892BA8B6-3717-CE7C-7F33-AA74A64A8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18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620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19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B148D3-B272-B3C4-96B5-7EE15D7A1013}"/>
              </a:ext>
            </a:extLst>
          </p:cNvPr>
          <p:cNvSpPr/>
          <p:nvPr/>
        </p:nvSpPr>
        <p:spPr>
          <a:xfrm>
            <a:off x="807503" y="1362075"/>
            <a:ext cx="3705225" cy="8858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마트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2CBBD19-9BC6-7E61-D2E5-2EBB4722D7D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564525"/>
          <a:ext cx="3705226" cy="363482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5226">
                  <a:extLst>
                    <a:ext uri="{9D8B030D-6E8A-4147-A177-3AD203B41FA5}">
                      <a16:colId xmlns:a16="http://schemas.microsoft.com/office/drawing/2014/main" val="1517073111"/>
                    </a:ext>
                  </a:extLst>
                </a:gridCol>
              </a:tblGrid>
              <a:tr h="4644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납기일자</a:t>
                      </a:r>
                      <a:endParaRPr lang="en-US" altLang="ko-KR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37253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판매중량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86316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제품명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961902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예측판매중량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09649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411163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습도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070189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국내건설수주액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04152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국내건설기성액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10003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629F5EC4-1550-F9D4-C695-DA5A44AC2C63}"/>
              </a:ext>
            </a:extLst>
          </p:cNvPr>
          <p:cNvSpPr/>
          <p:nvPr/>
        </p:nvSpPr>
        <p:spPr>
          <a:xfrm>
            <a:off x="7448550" y="1362075"/>
            <a:ext cx="3705225" cy="8858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분석용 데이터세트</a:t>
            </a: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51ABA8F7-6DC1-CCB8-ED2B-4DE96CC1F3AF}"/>
              </a:ext>
            </a:extLst>
          </p:cNvPr>
          <p:cNvGraphicFramePr>
            <a:graphicFrameLocks noGrp="1"/>
          </p:cNvGraphicFramePr>
          <p:nvPr/>
        </p:nvGraphicFramePr>
        <p:xfrm>
          <a:off x="7448550" y="2544286"/>
          <a:ext cx="3705225" cy="364657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5225">
                  <a:extLst>
                    <a:ext uri="{9D8B030D-6E8A-4147-A177-3AD203B41FA5}">
                      <a16:colId xmlns:a16="http://schemas.microsoft.com/office/drawing/2014/main" val="1517073111"/>
                    </a:ext>
                  </a:extLst>
                </a:gridCol>
              </a:tblGrid>
              <a:tr h="5845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판매중량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주별 합계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target)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372535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제품명</a:t>
                      </a:r>
                      <a:endParaRPr lang="en-US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961902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예측판매중량</a:t>
                      </a:r>
                      <a:endParaRPr lang="en-US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09649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411163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습도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070189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국내건설수주액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04152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국내건설기성액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100033"/>
                  </a:ext>
                </a:extLst>
              </a:tr>
            </a:tbl>
          </a:graphicData>
        </a:graphic>
      </p:graphicFrame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E4F9E16-039C-775B-2411-2BB7A3EC94DF}"/>
              </a:ext>
            </a:extLst>
          </p:cNvPr>
          <p:cNvSpPr/>
          <p:nvPr/>
        </p:nvSpPr>
        <p:spPr>
          <a:xfrm>
            <a:off x="5010150" y="3209925"/>
            <a:ext cx="2085975" cy="104775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6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4F726179-AEB0-2020-C485-6A701D230E9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F68DA0C-5E84-9935-BF1A-EEE5AC1E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34" y="4367571"/>
            <a:ext cx="7468642" cy="1810003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25BE-2E48-FCD5-C23E-F3D011F07454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생산계획모델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4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E0D3B8-8A07-883E-A3D2-0939262FEA48}"/>
              </a:ext>
            </a:extLst>
          </p:cNvPr>
          <p:cNvSpPr txBox="1"/>
          <p:nvPr/>
        </p:nvSpPr>
        <p:spPr>
          <a:xfrm>
            <a:off x="757136" y="1061358"/>
            <a:ext cx="38555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A4071A-FDE5-2FA4-93F3-866068F3567A}"/>
              </a:ext>
            </a:extLst>
          </p:cNvPr>
          <p:cNvSpPr txBox="1"/>
          <p:nvPr/>
        </p:nvSpPr>
        <p:spPr>
          <a:xfrm>
            <a:off x="5711372" y="803729"/>
            <a:ext cx="4719562" cy="4682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01</a:t>
            </a:r>
            <a:r>
              <a:rPr lang="en-US" altLang="ko-KR" sz="4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Future Cast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팀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 02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프로젝트 개요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	03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프로젝트 수행 절차 및 방법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 04</a:t>
            </a:r>
            <a:r>
              <a:rPr lang="ko-KR" altLang="en-US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프로젝트 수행 결과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05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자체 평가 의견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141C164-A0DA-55A4-92A5-6BD05ADF0B02}"/>
              </a:ext>
            </a:extLst>
          </p:cNvPr>
          <p:cNvCxnSpPr/>
          <p:nvPr/>
        </p:nvCxnSpPr>
        <p:spPr>
          <a:xfrm>
            <a:off x="5501814" y="1861457"/>
            <a:ext cx="5147128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9EE4D5-B7CD-040B-D16F-4E5F9B3A2AD0}"/>
              </a:ext>
            </a:extLst>
          </p:cNvPr>
          <p:cNvCxnSpPr/>
          <p:nvPr/>
        </p:nvCxnSpPr>
        <p:spPr>
          <a:xfrm>
            <a:off x="5861043" y="2824842"/>
            <a:ext cx="5147128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5FA2A7-49EE-033A-B205-B6818971F4CD}"/>
              </a:ext>
            </a:extLst>
          </p:cNvPr>
          <p:cNvCxnSpPr/>
          <p:nvPr/>
        </p:nvCxnSpPr>
        <p:spPr>
          <a:xfrm>
            <a:off x="6465200" y="3673928"/>
            <a:ext cx="5147128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6E60AF-4A6C-05BB-1CD1-E3B3D5541874}"/>
              </a:ext>
            </a:extLst>
          </p:cNvPr>
          <p:cNvCxnSpPr/>
          <p:nvPr/>
        </p:nvCxnSpPr>
        <p:spPr>
          <a:xfrm>
            <a:off x="5861043" y="4653642"/>
            <a:ext cx="5147128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E57B25-12C8-7C66-5DAA-7F096019691A}"/>
              </a:ext>
            </a:extLst>
          </p:cNvPr>
          <p:cNvCxnSpPr/>
          <p:nvPr/>
        </p:nvCxnSpPr>
        <p:spPr>
          <a:xfrm>
            <a:off x="5501814" y="5617028"/>
            <a:ext cx="5147128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7A05F6-5714-7143-C831-60CC8C2CA181}"/>
              </a:ext>
            </a:extLst>
          </p:cNvPr>
          <p:cNvSpPr txBox="1"/>
          <p:nvPr/>
        </p:nvSpPr>
        <p:spPr>
          <a:xfrm>
            <a:off x="5352143" y="1730652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3057C5-945E-D5D3-C021-BF0616A90BA7}"/>
              </a:ext>
            </a:extLst>
          </p:cNvPr>
          <p:cNvSpPr txBox="1"/>
          <p:nvPr/>
        </p:nvSpPr>
        <p:spPr>
          <a:xfrm>
            <a:off x="5726786" y="2694037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2EC4C4-2025-C0C1-57DF-622A2C06F277}"/>
              </a:ext>
            </a:extLst>
          </p:cNvPr>
          <p:cNvSpPr txBox="1"/>
          <p:nvPr/>
        </p:nvSpPr>
        <p:spPr>
          <a:xfrm>
            <a:off x="6335239" y="3542915"/>
            <a:ext cx="2599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8E66F7-6CE3-E49E-59EF-B9247DBE2E64}"/>
              </a:ext>
            </a:extLst>
          </p:cNvPr>
          <p:cNvSpPr txBox="1"/>
          <p:nvPr/>
        </p:nvSpPr>
        <p:spPr>
          <a:xfrm>
            <a:off x="5743115" y="4526684"/>
            <a:ext cx="2599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ACD04-2605-7AE3-6A61-53395971A610}"/>
              </a:ext>
            </a:extLst>
          </p:cNvPr>
          <p:cNvSpPr txBox="1"/>
          <p:nvPr/>
        </p:nvSpPr>
        <p:spPr>
          <a:xfrm>
            <a:off x="5352143" y="5486101"/>
            <a:ext cx="2599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666412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0C497D-2DDB-D21E-A89F-BEE6732D9A57}"/>
              </a:ext>
            </a:extLst>
          </p:cNvPr>
          <p:cNvSpPr/>
          <p:nvPr/>
        </p:nvSpPr>
        <p:spPr>
          <a:xfrm>
            <a:off x="2956162" y="1622384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C9B3AE-190A-A6DE-3ADB-A5E1D46B789E}"/>
              </a:ext>
            </a:extLst>
          </p:cNvPr>
          <p:cNvSpPr/>
          <p:nvPr/>
        </p:nvSpPr>
        <p:spPr>
          <a:xfrm>
            <a:off x="864108" y="1602746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C5FB5-DAC0-CE29-C037-CAC245C62E34}"/>
              </a:ext>
            </a:extLst>
          </p:cNvPr>
          <p:cNvSpPr txBox="1"/>
          <p:nvPr/>
        </p:nvSpPr>
        <p:spPr>
          <a:xfrm>
            <a:off x="1277584" y="1742185"/>
            <a:ext cx="1046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Ridge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08325F-4965-23E4-2A98-8841E906845C}"/>
              </a:ext>
            </a:extLst>
          </p:cNvPr>
          <p:cNvSpPr/>
          <p:nvPr/>
        </p:nvSpPr>
        <p:spPr>
          <a:xfrm>
            <a:off x="791381" y="2525631"/>
            <a:ext cx="1938363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91F41-F4DF-BEFB-03CA-7393B07A1259}"/>
              </a:ext>
            </a:extLst>
          </p:cNvPr>
          <p:cNvSpPr txBox="1"/>
          <p:nvPr/>
        </p:nvSpPr>
        <p:spPr>
          <a:xfrm>
            <a:off x="1101442" y="3244480"/>
            <a:ext cx="14893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 : 0.769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7F70C-59A2-B630-B362-10EF665CB3DD}"/>
              </a:ext>
            </a:extLst>
          </p:cNvPr>
          <p:cNvSpPr txBox="1"/>
          <p:nvPr/>
        </p:nvSpPr>
        <p:spPr>
          <a:xfrm>
            <a:off x="1807434" y="862767"/>
            <a:ext cx="1476686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기준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2717C-3056-846B-64C4-349D7512050E}"/>
              </a:ext>
            </a:extLst>
          </p:cNvPr>
          <p:cNvSpPr txBox="1"/>
          <p:nvPr/>
        </p:nvSpPr>
        <p:spPr>
          <a:xfrm>
            <a:off x="1101441" y="2810722"/>
            <a:ext cx="14893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RMSE : 0.2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915F83-11DF-9D96-436A-009169FB071E}"/>
              </a:ext>
            </a:extLst>
          </p:cNvPr>
          <p:cNvSpPr txBox="1"/>
          <p:nvPr/>
        </p:nvSpPr>
        <p:spPr>
          <a:xfrm>
            <a:off x="3398324" y="1775417"/>
            <a:ext cx="104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Lasso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8159502-10B5-8014-6655-24EFBEF5115D}"/>
              </a:ext>
            </a:extLst>
          </p:cNvPr>
          <p:cNvSpPr/>
          <p:nvPr/>
        </p:nvSpPr>
        <p:spPr>
          <a:xfrm>
            <a:off x="2888422" y="2534374"/>
            <a:ext cx="1938363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A15E2E-1FEC-83E7-9489-C08942C5D3B4}"/>
              </a:ext>
            </a:extLst>
          </p:cNvPr>
          <p:cNvSpPr txBox="1"/>
          <p:nvPr/>
        </p:nvSpPr>
        <p:spPr>
          <a:xfrm>
            <a:off x="3098035" y="3244481"/>
            <a:ext cx="165103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 : 0.766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A5B96F-52E2-F782-56E6-CBCC34D5E048}"/>
              </a:ext>
            </a:extLst>
          </p:cNvPr>
          <p:cNvSpPr txBox="1"/>
          <p:nvPr/>
        </p:nvSpPr>
        <p:spPr>
          <a:xfrm>
            <a:off x="3098035" y="2810722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RMSE : 0.2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3894BF5-4FE4-0EE9-7814-B8969C90E4F1}"/>
              </a:ext>
            </a:extLst>
          </p:cNvPr>
          <p:cNvSpPr/>
          <p:nvPr/>
        </p:nvSpPr>
        <p:spPr>
          <a:xfrm>
            <a:off x="5063177" y="1639109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DD5392-2154-63FA-E8DB-768774A43459}"/>
              </a:ext>
            </a:extLst>
          </p:cNvPr>
          <p:cNvSpPr txBox="1"/>
          <p:nvPr/>
        </p:nvSpPr>
        <p:spPr>
          <a:xfrm>
            <a:off x="5576182" y="1805211"/>
            <a:ext cx="111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DTR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9E7371F-11C8-5F45-4235-066265697EA6}"/>
              </a:ext>
            </a:extLst>
          </p:cNvPr>
          <p:cNvSpPr/>
          <p:nvPr/>
        </p:nvSpPr>
        <p:spPr>
          <a:xfrm>
            <a:off x="4985463" y="2551861"/>
            <a:ext cx="1938363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D14DBE-BA9A-A9CE-330F-4D22DB9244AF}"/>
              </a:ext>
            </a:extLst>
          </p:cNvPr>
          <p:cNvSpPr txBox="1"/>
          <p:nvPr/>
        </p:nvSpPr>
        <p:spPr>
          <a:xfrm>
            <a:off x="5212171" y="3245289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 : 0.904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571EED-6E68-E29A-9044-EE613CBDA43B}"/>
              </a:ext>
            </a:extLst>
          </p:cNvPr>
          <p:cNvSpPr txBox="1"/>
          <p:nvPr/>
        </p:nvSpPr>
        <p:spPr>
          <a:xfrm>
            <a:off x="5155420" y="2810292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RMSE : 0.15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D58881-EE96-1629-534C-7B87A57EE91F}"/>
              </a:ext>
            </a:extLst>
          </p:cNvPr>
          <p:cNvSpPr/>
          <p:nvPr/>
        </p:nvSpPr>
        <p:spPr>
          <a:xfrm>
            <a:off x="7155231" y="1635667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CFF5EB-039D-8EBF-7097-CD3CB5ED3038}"/>
              </a:ext>
            </a:extLst>
          </p:cNvPr>
          <p:cNvSpPr txBox="1"/>
          <p:nvPr/>
        </p:nvSpPr>
        <p:spPr>
          <a:xfrm>
            <a:off x="7606956" y="1811581"/>
            <a:ext cx="882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LGB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60CC0B1-805C-443A-22AE-8E51ED1FC1E0}"/>
              </a:ext>
            </a:extLst>
          </p:cNvPr>
          <p:cNvSpPr/>
          <p:nvPr/>
        </p:nvSpPr>
        <p:spPr>
          <a:xfrm>
            <a:off x="7047625" y="2568793"/>
            <a:ext cx="1938363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F60715-5744-33A3-A84E-1647E9F383D7}"/>
              </a:ext>
            </a:extLst>
          </p:cNvPr>
          <p:cNvSpPr txBox="1"/>
          <p:nvPr/>
        </p:nvSpPr>
        <p:spPr>
          <a:xfrm>
            <a:off x="7250895" y="3249531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 : 0.882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2EDB29-5C38-6570-CFFC-1708A1B4B33A}"/>
              </a:ext>
            </a:extLst>
          </p:cNvPr>
          <p:cNvSpPr txBox="1"/>
          <p:nvPr/>
        </p:nvSpPr>
        <p:spPr>
          <a:xfrm>
            <a:off x="7251626" y="2830857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RMSE : 0.21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2EA107-CCC2-A926-5023-7C4440330778}"/>
              </a:ext>
            </a:extLst>
          </p:cNvPr>
          <p:cNvSpPr/>
          <p:nvPr/>
        </p:nvSpPr>
        <p:spPr>
          <a:xfrm>
            <a:off x="9403383" y="1657202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718EB4-215F-CC09-AC69-4B20E5E6F7F1}"/>
              </a:ext>
            </a:extLst>
          </p:cNvPr>
          <p:cNvSpPr txBox="1"/>
          <p:nvPr/>
        </p:nvSpPr>
        <p:spPr>
          <a:xfrm>
            <a:off x="9884058" y="1805211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4D5D670-2295-0115-E75A-D08777F86276}"/>
              </a:ext>
            </a:extLst>
          </p:cNvPr>
          <p:cNvSpPr/>
          <p:nvPr/>
        </p:nvSpPr>
        <p:spPr>
          <a:xfrm>
            <a:off x="9351573" y="2568793"/>
            <a:ext cx="1938363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0E3B0F-E175-3DA0-CEA1-A1957DC85B04}"/>
              </a:ext>
            </a:extLst>
          </p:cNvPr>
          <p:cNvSpPr txBox="1"/>
          <p:nvPr/>
        </p:nvSpPr>
        <p:spPr>
          <a:xfrm>
            <a:off x="9499536" y="3252028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 : </a:t>
            </a:r>
            <a:r>
              <a:rPr lang="en-US" altLang="ko-KR" sz="17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0.920</a:t>
            </a:r>
            <a:endParaRPr lang="ko-KR" altLang="en-US" sz="17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5BEAFD-7775-58CA-55E3-581613E4D737}"/>
              </a:ext>
            </a:extLst>
          </p:cNvPr>
          <p:cNvSpPr txBox="1"/>
          <p:nvPr/>
        </p:nvSpPr>
        <p:spPr>
          <a:xfrm>
            <a:off x="9519963" y="2814985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RMSE : 0.14</a:t>
            </a:r>
            <a:endParaRPr lang="ko-KR" altLang="en-US" sz="17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6CA5E45-6C5B-87A8-84E4-CDBD22B66C92}"/>
              </a:ext>
            </a:extLst>
          </p:cNvPr>
          <p:cNvSpPr/>
          <p:nvPr/>
        </p:nvSpPr>
        <p:spPr>
          <a:xfrm>
            <a:off x="9330777" y="4478452"/>
            <a:ext cx="1792910" cy="79598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최종선정</a:t>
            </a:r>
          </a:p>
        </p:txBody>
      </p:sp>
      <p:pic>
        <p:nvPicPr>
          <p:cNvPr id="52" name="그림 51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4D97634C-1527-4E1E-6AE9-DCEAF9FB9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30" y="4478452"/>
            <a:ext cx="6582694" cy="1924319"/>
          </a:xfrm>
          <a:prstGeom prst="rect">
            <a:avLst/>
          </a:prstGeom>
        </p:spPr>
      </p:pic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FB0F4ED-6D64-607A-3342-0687EC9E6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894577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A362E85-4F82-6C38-504F-5D0C20B00999}"/>
              </a:ext>
            </a:extLst>
          </p:cNvPr>
          <p:cNvSpPr/>
          <p:nvPr/>
        </p:nvSpPr>
        <p:spPr>
          <a:xfrm>
            <a:off x="9172467" y="1342156"/>
            <a:ext cx="2202390" cy="2826717"/>
          </a:xfrm>
          <a:prstGeom prst="round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A0D69B48-C34D-FC6E-082C-380738DE5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20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E79493-665C-C327-420E-3CC5369EA6B4}"/>
              </a:ext>
            </a:extLst>
          </p:cNvPr>
          <p:cNvSpPr txBox="1"/>
          <p:nvPr/>
        </p:nvSpPr>
        <p:spPr>
          <a:xfrm>
            <a:off x="596629" y="491409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생산계획모델 선정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036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" grpId="0" animBg="1"/>
      <p:bldP spid="5" grpId="0"/>
      <p:bldP spid="6" grpId="0" animBg="1"/>
      <p:bldP spid="7" grpId="0"/>
      <p:bldP spid="9" grpId="0"/>
      <p:bldP spid="12" grpId="0"/>
      <p:bldP spid="25" grpId="0" animBg="1"/>
      <p:bldP spid="26" grpId="0"/>
      <p:bldP spid="27" grpId="0"/>
      <p:bldP spid="32" grpId="0" animBg="1"/>
      <p:bldP spid="33" grpId="0"/>
      <p:bldP spid="34" grpId="0" animBg="1"/>
      <p:bldP spid="35" grpId="0"/>
      <p:bldP spid="36" grpId="0"/>
      <p:bldP spid="37" grpId="0" animBg="1"/>
      <p:bldP spid="38" grpId="0"/>
      <p:bldP spid="39" grpId="0" animBg="1"/>
      <p:bldP spid="40" grpId="0"/>
      <p:bldP spid="41" grpId="0"/>
      <p:bldP spid="42" grpId="0" animBg="1"/>
      <p:bldP spid="43" grpId="0"/>
      <p:bldP spid="44" grpId="0" animBg="1"/>
      <p:bldP spid="45" grpId="0"/>
      <p:bldP spid="46" grpId="0"/>
      <p:bldP spid="50" grpId="0" animBg="1"/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폰트, 번호, 라인이(가) 표시된 사진&#10;&#10;자동 생성된 설명">
            <a:extLst>
              <a:ext uri="{FF2B5EF4-FFF2-40B4-BE49-F238E27FC236}">
                <a16:creationId xmlns:a16="http://schemas.microsoft.com/office/drawing/2014/main" id="{833A4CA6-2C73-4631-90FB-FA9412472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20" y="4945464"/>
            <a:ext cx="10126488" cy="1467055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BAE506E-272D-40F1-F05E-DB9E85171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46" y="789419"/>
            <a:ext cx="3248478" cy="180748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540" y="6367001"/>
            <a:ext cx="142066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21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9FEF6632-1941-E883-EE0A-198025C0A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58268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653BC11E-852F-AE53-764C-9C8585D98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274" y="1140119"/>
            <a:ext cx="3231646" cy="1808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4471C2F-A35D-EB71-8C50-23D781F04769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생산계획모델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0DC9DA4-D8F4-407D-FAE0-593D7061D108}"/>
              </a:ext>
            </a:extLst>
          </p:cNvPr>
          <p:cNvSpPr/>
          <p:nvPr/>
        </p:nvSpPr>
        <p:spPr>
          <a:xfrm>
            <a:off x="2487627" y="4911047"/>
            <a:ext cx="1394249" cy="1527199"/>
          </a:xfrm>
          <a:prstGeom prst="roundRect">
            <a:avLst/>
          </a:prstGeom>
          <a:noFill/>
          <a:ln w="666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8F76747-A8EB-842F-4CA8-6008B2F2AAE2}"/>
              </a:ext>
            </a:extLst>
          </p:cNvPr>
          <p:cNvSpPr/>
          <p:nvPr/>
        </p:nvSpPr>
        <p:spPr>
          <a:xfrm>
            <a:off x="2496430" y="1106957"/>
            <a:ext cx="1111066" cy="1867073"/>
          </a:xfrm>
          <a:prstGeom prst="roundRect">
            <a:avLst/>
          </a:prstGeom>
          <a:noFill/>
          <a:ln w="666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ㄴ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1832001-8BB9-A8B4-EC1E-E10E7995C719}"/>
              </a:ext>
            </a:extLst>
          </p:cNvPr>
          <p:cNvSpPr/>
          <p:nvPr/>
        </p:nvSpPr>
        <p:spPr>
          <a:xfrm>
            <a:off x="4719354" y="2879511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0BF923-D927-34DA-33BD-69861D9639D9}"/>
              </a:ext>
            </a:extLst>
          </p:cNvPr>
          <p:cNvSpPr txBox="1"/>
          <p:nvPr/>
        </p:nvSpPr>
        <p:spPr>
          <a:xfrm>
            <a:off x="5276386" y="3008999"/>
            <a:ext cx="84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5B11989-04EC-3B19-035A-105A50EC6216}"/>
              </a:ext>
            </a:extLst>
          </p:cNvPr>
          <p:cNvSpPr txBox="1"/>
          <p:nvPr/>
        </p:nvSpPr>
        <p:spPr>
          <a:xfrm>
            <a:off x="1113370" y="3001440"/>
            <a:ext cx="255550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**SARIMA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모델 수요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예측값</a:t>
            </a:r>
            <a:endParaRPr lang="ko-KR" altLang="en-US" sz="1400" dirty="0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F0BEC9D4-C564-B4AC-C3FC-CA9E56BC5817}"/>
              </a:ext>
            </a:extLst>
          </p:cNvPr>
          <p:cNvSpPr/>
          <p:nvPr/>
        </p:nvSpPr>
        <p:spPr>
          <a:xfrm>
            <a:off x="2888506" y="3549084"/>
            <a:ext cx="335691" cy="795982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0CFAE0EF-78B3-81A4-75A5-31A1A29BCCA4}"/>
              </a:ext>
            </a:extLst>
          </p:cNvPr>
          <p:cNvSpPr/>
          <p:nvPr/>
        </p:nvSpPr>
        <p:spPr>
          <a:xfrm rot="14133547">
            <a:off x="4018785" y="3868655"/>
            <a:ext cx="335691" cy="795982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F7327937-20F0-3C8B-E0C0-2A3653D193CC}"/>
              </a:ext>
            </a:extLst>
          </p:cNvPr>
          <p:cNvSpPr/>
          <p:nvPr/>
        </p:nvSpPr>
        <p:spPr>
          <a:xfrm rot="10800000">
            <a:off x="9597449" y="3142496"/>
            <a:ext cx="335691" cy="978651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B0CCCE2-12DE-6932-506F-1BA43C33578C}"/>
              </a:ext>
            </a:extLst>
          </p:cNvPr>
          <p:cNvSpPr txBox="1"/>
          <p:nvPr/>
        </p:nvSpPr>
        <p:spPr>
          <a:xfrm>
            <a:off x="1350200" y="6347590"/>
            <a:ext cx="2089033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생산량 예측 테이블셋</a:t>
            </a:r>
            <a:endParaRPr lang="ko-KR" altLang="en-US" sz="14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4608668-7DA2-DA47-0E26-38D4A9885219}"/>
              </a:ext>
            </a:extLst>
          </p:cNvPr>
          <p:cNvSpPr/>
          <p:nvPr/>
        </p:nvSpPr>
        <p:spPr>
          <a:xfrm>
            <a:off x="10073193" y="772485"/>
            <a:ext cx="1111066" cy="1867073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EAA3357-ADAE-ECCB-46C6-C9E71654874D}"/>
              </a:ext>
            </a:extLst>
          </p:cNvPr>
          <p:cNvSpPr/>
          <p:nvPr/>
        </p:nvSpPr>
        <p:spPr>
          <a:xfrm>
            <a:off x="9114511" y="4906024"/>
            <a:ext cx="1291311" cy="1527199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AE633-A4BA-2B2D-833C-93A218BBA1D2}"/>
              </a:ext>
            </a:extLst>
          </p:cNvPr>
          <p:cNvSpPr txBox="1"/>
          <p:nvPr/>
        </p:nvSpPr>
        <p:spPr>
          <a:xfrm>
            <a:off x="10469540" y="4906024"/>
            <a:ext cx="148790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예측할 생산량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49756-1190-6AA3-609B-20CD3CCAF00B}"/>
              </a:ext>
            </a:extLst>
          </p:cNvPr>
          <p:cNvSpPr txBox="1"/>
          <p:nvPr/>
        </p:nvSpPr>
        <p:spPr>
          <a:xfrm>
            <a:off x="10621940" y="2707111"/>
            <a:ext cx="148790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예측된 생산량</a:t>
            </a:r>
            <a:endParaRPr lang="ko-KR" altLang="en-US" sz="1400" dirty="0"/>
          </a:p>
        </p:txBody>
      </p:sp>
      <p:pic>
        <p:nvPicPr>
          <p:cNvPr id="64" name="그림 63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B4C8F5BB-787D-08CB-DF4D-AC3BEAA61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541" y="1218042"/>
            <a:ext cx="8046240" cy="457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4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9" grpId="0" animBg="1"/>
      <p:bldP spid="51" grpId="0" animBg="1"/>
      <p:bldP spid="52" grpId="0"/>
      <p:bldP spid="54" grpId="0"/>
      <p:bldP spid="58" grpId="0" animBg="1"/>
      <p:bldP spid="59" grpId="0" animBg="1"/>
      <p:bldP spid="60" grpId="0" animBg="1"/>
      <p:bldP spid="67" grpId="0"/>
      <p:bldP spid="3" grpId="0" animBg="1"/>
      <p:bldP spid="4" grpId="0" animBg="1"/>
      <p:bldP spid="5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22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A5AC09-82A7-5A0C-1C8C-49ED572A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31" y="1220514"/>
            <a:ext cx="2482955" cy="47009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2F2935-6365-2EFF-8DC1-7AAA8D0E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851" y="720079"/>
            <a:ext cx="2743200" cy="56646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9819340-6533-197F-934B-DA5A38FAC78C}"/>
              </a:ext>
            </a:extLst>
          </p:cNvPr>
          <p:cNvSpPr/>
          <p:nvPr/>
        </p:nvSpPr>
        <p:spPr>
          <a:xfrm>
            <a:off x="6520423" y="2523257"/>
            <a:ext cx="2085975" cy="1047750"/>
          </a:xfrm>
          <a:prstGeom prst="rightArrow">
            <a:avLst/>
          </a:prstGeom>
          <a:solidFill>
            <a:schemeClr val="bg2">
              <a:lumMod val="50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17E21-27E7-D13E-5AC2-7B383C46521B}"/>
              </a:ext>
            </a:extLst>
          </p:cNvPr>
          <p:cNvSpPr txBox="1"/>
          <p:nvPr/>
        </p:nvSpPr>
        <p:spPr>
          <a:xfrm>
            <a:off x="6091189" y="3810868"/>
            <a:ext cx="2944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주별 제품 생산량을 제품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BOM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을 통해 주별 원자재량으로 변환 </a:t>
            </a:r>
            <a:endParaRPr lang="en-US" altLang="ko-KR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E0CEAEE5-DC0C-C327-AED4-3267CD4A61F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03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B83D50-0B18-6B4C-C504-142C746D3422}"/>
              </a:ext>
            </a:extLst>
          </p:cNvPr>
          <p:cNvSpPr txBox="1"/>
          <p:nvPr/>
        </p:nvSpPr>
        <p:spPr>
          <a:xfrm>
            <a:off x="3999848" y="5949512"/>
            <a:ext cx="1438214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제품별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BOM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E5AF7C-945F-0B81-1BF2-6D581F7FB441}"/>
              </a:ext>
            </a:extLst>
          </p:cNvPr>
          <p:cNvSpPr txBox="1"/>
          <p:nvPr/>
        </p:nvSpPr>
        <p:spPr>
          <a:xfrm>
            <a:off x="0" y="6347590"/>
            <a:ext cx="6211957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*BOM :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어떤 제품을 생산하는 데 필요한 부품의 소요량을 나타내는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</a:rPr>
              <a:t>물자표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51F5081-DF9D-09F8-761E-8FD91B8B0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6" y="1169330"/>
            <a:ext cx="2340429" cy="18074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3BAB03-6D89-60CD-F5B9-8E53548647A9}"/>
              </a:ext>
            </a:extLst>
          </p:cNvPr>
          <p:cNvSpPr txBox="1"/>
          <p:nvPr/>
        </p:nvSpPr>
        <p:spPr>
          <a:xfrm>
            <a:off x="596629" y="4914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재고관리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914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7693847-2F0D-FE47-5B2F-4E3C7BCE1F78}"/>
              </a:ext>
            </a:extLst>
          </p:cNvPr>
          <p:cNvSpPr/>
          <p:nvPr/>
        </p:nvSpPr>
        <p:spPr>
          <a:xfrm>
            <a:off x="1111310" y="1839476"/>
            <a:ext cx="1792910" cy="79598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58E1B-86BE-BE52-EB0B-A1AA3BF34F5F}"/>
              </a:ext>
            </a:extLst>
          </p:cNvPr>
          <p:cNvSpPr/>
          <p:nvPr/>
        </p:nvSpPr>
        <p:spPr>
          <a:xfrm>
            <a:off x="1111310" y="4291686"/>
            <a:ext cx="1792910" cy="79598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생산예측모델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032B53-3880-5731-ACC5-1026E11BB324}"/>
              </a:ext>
            </a:extLst>
          </p:cNvPr>
          <p:cNvSpPr/>
          <p:nvPr/>
        </p:nvSpPr>
        <p:spPr>
          <a:xfrm>
            <a:off x="4168701" y="1833616"/>
            <a:ext cx="1792910" cy="79598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원자재별 재고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892125-6EE6-F0CA-9ECC-A7FBF7C0004C}"/>
              </a:ext>
            </a:extLst>
          </p:cNvPr>
          <p:cNvSpPr/>
          <p:nvPr/>
        </p:nvSpPr>
        <p:spPr>
          <a:xfrm>
            <a:off x="4172203" y="4338693"/>
            <a:ext cx="1792910" cy="79598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예측판매량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BAECF559-0B98-27EE-78F9-9B7E1479DA69}"/>
              </a:ext>
            </a:extLst>
          </p:cNvPr>
          <p:cNvSpPr/>
          <p:nvPr/>
        </p:nvSpPr>
        <p:spPr>
          <a:xfrm rot="16200000">
            <a:off x="3373773" y="4376409"/>
            <a:ext cx="283547" cy="626534"/>
          </a:xfrm>
          <a:prstGeom prst="downArrow">
            <a:avLst/>
          </a:prstGeom>
          <a:solidFill>
            <a:srgbClr val="AAA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8AFCFD4-244A-C968-75FE-8200F1BED783}"/>
              </a:ext>
            </a:extLst>
          </p:cNvPr>
          <p:cNvSpPr/>
          <p:nvPr/>
        </p:nvSpPr>
        <p:spPr>
          <a:xfrm rot="16200000">
            <a:off x="3363322" y="2000214"/>
            <a:ext cx="283547" cy="626534"/>
          </a:xfrm>
          <a:prstGeom prst="downArrow">
            <a:avLst/>
          </a:prstGeom>
          <a:solidFill>
            <a:srgbClr val="AAA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FE3795-FA9C-00B9-D877-03C97C94EB92}"/>
              </a:ext>
            </a:extLst>
          </p:cNvPr>
          <p:cNvSpPr/>
          <p:nvPr/>
        </p:nvSpPr>
        <p:spPr>
          <a:xfrm>
            <a:off x="8737119" y="4146792"/>
            <a:ext cx="1931680" cy="795982"/>
          </a:xfrm>
          <a:prstGeom prst="rect">
            <a:avLst/>
          </a:prstGeom>
          <a:ln>
            <a:solidFill>
              <a:srgbClr val="D9D9D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원자재 </a:t>
            </a:r>
            <a:r>
              <a:rPr lang="ko-KR" altLang="en-US" dirty="0" err="1"/>
              <a:t>발주량</a:t>
            </a:r>
            <a:endParaRPr lang="ko-KR" altLang="en-US" dirty="0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8DE3D548-321F-3461-3F18-E4BDE528956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03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3E83CB7F-E372-6ABE-29D5-3D13857B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23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779E6-05D5-A18F-1757-1243BF75E999}"/>
              </a:ext>
            </a:extLst>
          </p:cNvPr>
          <p:cNvSpPr txBox="1"/>
          <p:nvPr/>
        </p:nvSpPr>
        <p:spPr>
          <a:xfrm rot="16200000">
            <a:off x="6476835" y="1459230"/>
            <a:ext cx="1991251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Y</a:t>
            </a:r>
            <a:endParaRPr lang="ko-KR" altLang="en-US" sz="250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pic>
        <p:nvPicPr>
          <p:cNvPr id="16" name="그래픽 15" descr="체크리스트 윤곽선">
            <a:extLst>
              <a:ext uri="{FF2B5EF4-FFF2-40B4-BE49-F238E27FC236}">
                <a16:creationId xmlns:a16="http://schemas.microsoft.com/office/drawing/2014/main" id="{37CD3FDB-6C93-CA17-A1DA-942CD0244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1038" y="2267004"/>
            <a:ext cx="1723843" cy="1723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1F0A36-A43C-13A0-8F32-38231EB7CDC0}"/>
              </a:ext>
            </a:extLst>
          </p:cNvPr>
          <p:cNvSpPr txBox="1"/>
          <p:nvPr/>
        </p:nvSpPr>
        <p:spPr>
          <a:xfrm>
            <a:off x="596629" y="4914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재고관리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0356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3DD7DE-B0E3-6250-03B3-EEF083F873F9}"/>
              </a:ext>
            </a:extLst>
          </p:cNvPr>
          <p:cNvSpPr txBox="1"/>
          <p:nvPr/>
        </p:nvSpPr>
        <p:spPr>
          <a:xfrm>
            <a:off x="2026642" y="1788488"/>
            <a:ext cx="1088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주별최대판매량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최대 리드타임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– (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주별 평균 판매량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평균 리드타임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AAE97-968D-0F08-0DEA-E9D5924D4B4F}"/>
              </a:ext>
            </a:extLst>
          </p:cNvPr>
          <p:cNvSpPr txBox="1"/>
          <p:nvPr/>
        </p:nvSpPr>
        <p:spPr>
          <a:xfrm>
            <a:off x="2026642" y="112888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안전재고량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0128A-A6F9-3B88-AB16-6278404CE33F}"/>
              </a:ext>
            </a:extLst>
          </p:cNvPr>
          <p:cNvSpPr/>
          <p:nvPr/>
        </p:nvSpPr>
        <p:spPr>
          <a:xfrm>
            <a:off x="4084922" y="3413522"/>
            <a:ext cx="1127579" cy="22097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적정재고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CEDC09-09ED-7031-9D59-DDAC909680AF}"/>
              </a:ext>
            </a:extLst>
          </p:cNvPr>
          <p:cNvSpPr/>
          <p:nvPr/>
        </p:nvSpPr>
        <p:spPr>
          <a:xfrm>
            <a:off x="6096000" y="2648496"/>
            <a:ext cx="1127579" cy="300572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총재고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1CEF8B-6C91-8F03-801F-5D947E69A28B}"/>
              </a:ext>
            </a:extLst>
          </p:cNvPr>
          <p:cNvSpPr/>
          <p:nvPr/>
        </p:nvSpPr>
        <p:spPr>
          <a:xfrm>
            <a:off x="4084922" y="2659528"/>
            <a:ext cx="1127579" cy="7959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안전재고량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A2A88CC-6D40-C6F4-6FE9-B0C117B7586E}"/>
              </a:ext>
            </a:extLst>
          </p:cNvPr>
          <p:cNvCxnSpPr>
            <a:cxnSpLocks/>
          </p:cNvCxnSpPr>
          <p:nvPr/>
        </p:nvCxnSpPr>
        <p:spPr>
          <a:xfrm>
            <a:off x="3244966" y="3444478"/>
            <a:ext cx="6417731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C37637-104E-4346-B438-983D8E9ECDF5}"/>
              </a:ext>
            </a:extLst>
          </p:cNvPr>
          <p:cNvSpPr txBox="1"/>
          <p:nvPr/>
        </p:nvSpPr>
        <p:spPr>
          <a:xfrm>
            <a:off x="4832924" y="6204715"/>
            <a:ext cx="514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*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안전재고 기준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*</a:t>
            </a: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리드타임 동안 발생할 수 있는 비상 수요에 대비하기 위해 보유하는 재고 </a:t>
            </a:r>
          </a:p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0C3B134-1DA8-4C80-07F8-AD93820E0248}"/>
              </a:ext>
            </a:extLst>
          </p:cNvPr>
          <p:cNvSpPr/>
          <p:nvPr/>
        </p:nvSpPr>
        <p:spPr>
          <a:xfrm>
            <a:off x="5386760" y="4094870"/>
            <a:ext cx="536935" cy="24584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F7A0EB95-E17D-5875-6B5A-12BF9635B1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03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344CA08C-4BD4-A56E-A1EC-23194928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24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4B290D-210B-1AF0-5C08-C6448E7338C1}"/>
              </a:ext>
            </a:extLst>
          </p:cNvPr>
          <p:cNvSpPr txBox="1"/>
          <p:nvPr/>
        </p:nvSpPr>
        <p:spPr>
          <a:xfrm>
            <a:off x="65179" y="6215746"/>
            <a:ext cx="514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*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리드타임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* </a:t>
            </a:r>
          </a:p>
          <a:p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제픔을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생산하는데 시작부터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마칠때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까지의 소요시간 </a:t>
            </a:r>
          </a:p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8989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BA19BB1-B0B5-B9D7-F46A-01A1D91EF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86" y="2344956"/>
            <a:ext cx="2143125" cy="214312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2E057ED-5C5A-E89F-3586-A4098914B336}"/>
              </a:ext>
            </a:extLst>
          </p:cNvPr>
          <p:cNvSpPr/>
          <p:nvPr/>
        </p:nvSpPr>
        <p:spPr>
          <a:xfrm>
            <a:off x="1019061" y="3449886"/>
            <a:ext cx="1350984" cy="3847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판매전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재고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빼기 기호 5">
            <a:extLst>
              <a:ext uri="{FF2B5EF4-FFF2-40B4-BE49-F238E27FC236}">
                <a16:creationId xmlns:a16="http://schemas.microsoft.com/office/drawing/2014/main" id="{141F81A1-F4BF-2770-3E51-24103981538D}"/>
              </a:ext>
            </a:extLst>
          </p:cNvPr>
          <p:cNvSpPr/>
          <p:nvPr/>
        </p:nvSpPr>
        <p:spPr>
          <a:xfrm>
            <a:off x="1578625" y="3908285"/>
            <a:ext cx="421694" cy="480463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704019C-F61F-43B6-7E84-91C726C55907}"/>
              </a:ext>
            </a:extLst>
          </p:cNvPr>
          <p:cNvSpPr/>
          <p:nvPr/>
        </p:nvSpPr>
        <p:spPr>
          <a:xfrm>
            <a:off x="3301767" y="3328908"/>
            <a:ext cx="679220" cy="4017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7B186C59-B658-58C0-E87C-56A11801F9EC}"/>
              </a:ext>
            </a:extLst>
          </p:cNvPr>
          <p:cNvSpPr/>
          <p:nvPr/>
        </p:nvSpPr>
        <p:spPr>
          <a:xfrm>
            <a:off x="6438710" y="3326846"/>
            <a:ext cx="497718" cy="503280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740765-9C79-8327-E8A3-8B397040C9B5}"/>
              </a:ext>
            </a:extLst>
          </p:cNvPr>
          <p:cNvSpPr/>
          <p:nvPr/>
        </p:nvSpPr>
        <p:spPr>
          <a:xfrm>
            <a:off x="10067442" y="4632904"/>
            <a:ext cx="1466346" cy="893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재고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5C5F2-692A-9DAA-FDBA-1185CB900C6E}"/>
              </a:ext>
            </a:extLst>
          </p:cNvPr>
          <p:cNvSpPr txBox="1"/>
          <p:nvPr/>
        </p:nvSpPr>
        <p:spPr>
          <a:xfrm>
            <a:off x="0" y="973748"/>
            <a:ext cx="4284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원자재 자동발주 프로세스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AE06BFA5-F290-0583-FBE9-E0501A0110C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03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0567802E-23FF-4E86-6DE4-D40E281B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25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24" name="그림 23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4175302E-6B43-500F-93DF-D7BA26068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9" y="1530560"/>
            <a:ext cx="2114464" cy="2114464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B7B3BE7-F90A-DE29-6D3E-D12F0D174758}"/>
              </a:ext>
            </a:extLst>
          </p:cNvPr>
          <p:cNvSpPr/>
          <p:nvPr/>
        </p:nvSpPr>
        <p:spPr>
          <a:xfrm>
            <a:off x="4388518" y="4488081"/>
            <a:ext cx="1515963" cy="4021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판매후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재고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BD96970-42BE-8FBE-5F53-BCCFB44A39A6}"/>
              </a:ext>
            </a:extLst>
          </p:cNvPr>
          <p:cNvSpPr/>
          <p:nvPr/>
        </p:nvSpPr>
        <p:spPr>
          <a:xfrm>
            <a:off x="1279989" y="3771188"/>
            <a:ext cx="1277729" cy="3585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판매량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922C01-4601-14FE-B44D-C48F2E30331C}"/>
              </a:ext>
            </a:extLst>
          </p:cNvPr>
          <p:cNvSpPr/>
          <p:nvPr/>
        </p:nvSpPr>
        <p:spPr>
          <a:xfrm>
            <a:off x="7247884" y="2935373"/>
            <a:ext cx="1127579" cy="22097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적정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재고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CDD128-1154-00EA-FBF4-0974E9E99A4A}"/>
              </a:ext>
            </a:extLst>
          </p:cNvPr>
          <p:cNvSpPr/>
          <p:nvPr/>
        </p:nvSpPr>
        <p:spPr>
          <a:xfrm>
            <a:off x="7247883" y="2194794"/>
            <a:ext cx="1127579" cy="7959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안전</a:t>
            </a:r>
            <a:endParaRPr lang="en-US" altLang="ko-KR" dirty="0"/>
          </a:p>
          <a:p>
            <a:pPr algn="ctr"/>
            <a:r>
              <a:rPr lang="ko-KR" altLang="en-US" dirty="0"/>
              <a:t>재고량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D5DAAB-EB6D-3758-80F0-3B15EBA2ABE1}"/>
              </a:ext>
            </a:extLst>
          </p:cNvPr>
          <p:cNvSpPr/>
          <p:nvPr/>
        </p:nvSpPr>
        <p:spPr>
          <a:xfrm>
            <a:off x="7203880" y="1988845"/>
            <a:ext cx="1215498" cy="332991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발주량</a:t>
            </a:r>
            <a:r>
              <a:rPr lang="ko-KR" altLang="en-US" dirty="0"/>
              <a:t> </a:t>
            </a:r>
          </a:p>
        </p:txBody>
      </p:sp>
      <p:sp>
        <p:nvSpPr>
          <p:cNvPr id="30" name="같음 기호 29">
            <a:extLst>
              <a:ext uri="{FF2B5EF4-FFF2-40B4-BE49-F238E27FC236}">
                <a16:creationId xmlns:a16="http://schemas.microsoft.com/office/drawing/2014/main" id="{40305570-B29C-845D-2ECD-265460FA72DA}"/>
              </a:ext>
            </a:extLst>
          </p:cNvPr>
          <p:cNvSpPr/>
          <p:nvPr/>
        </p:nvSpPr>
        <p:spPr>
          <a:xfrm>
            <a:off x="8792214" y="3346921"/>
            <a:ext cx="600814" cy="503280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2" name="그림 31" descr="텍스트, 만화 영화, 풍선이(가) 표시된 사진&#10;&#10;자동 생성된 설명">
            <a:extLst>
              <a:ext uri="{FF2B5EF4-FFF2-40B4-BE49-F238E27FC236}">
                <a16:creationId xmlns:a16="http://schemas.microsoft.com/office/drawing/2014/main" id="{D1F0D890-BB57-7C6C-3F3E-AC12AD784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752" y="2159755"/>
            <a:ext cx="2525862" cy="2455101"/>
          </a:xfrm>
          <a:prstGeom prst="rect">
            <a:avLst/>
          </a:prstGeom>
        </p:spPr>
      </p:pic>
      <p:pic>
        <p:nvPicPr>
          <p:cNvPr id="18" name="그림 17" descr="큐브, 메케니칼 퍼즐, 디자인이(가) 표시된 사진&#10;&#10;자동 생성된 설명">
            <a:extLst>
              <a:ext uri="{FF2B5EF4-FFF2-40B4-BE49-F238E27FC236}">
                <a16:creationId xmlns:a16="http://schemas.microsoft.com/office/drawing/2014/main" id="{B0C80638-E4B7-4091-D65F-C8F071E10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09" y="2231210"/>
            <a:ext cx="1466346" cy="14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7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0.05521 0.31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562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02 -0.03681 L 0.09323 0.306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2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2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4" grpId="0"/>
      <p:bldP spid="27" grpId="0"/>
      <p:bldP spid="3" grpId="0"/>
      <p:bldP spid="3" grpId="1"/>
      <p:bldP spid="28" grpId="0" animBg="1"/>
      <p:bldP spid="29" grpId="0" animBg="1"/>
      <p:bldP spid="13" grpId="0" animBg="1"/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DC40F7CA-B883-7B4D-B379-FC5FAAAE8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0" y="1791400"/>
            <a:ext cx="11260897" cy="4331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D45897-F3AD-79B2-AB43-34F7146DA4DB}"/>
              </a:ext>
            </a:extLst>
          </p:cNvPr>
          <p:cNvSpPr txBox="1"/>
          <p:nvPr/>
        </p:nvSpPr>
        <p:spPr>
          <a:xfrm>
            <a:off x="158719" y="273352"/>
            <a:ext cx="4284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6C55E-C522-EEC7-5B28-DD9CF7D8CC25}"/>
              </a:ext>
            </a:extLst>
          </p:cNvPr>
          <p:cNvSpPr txBox="1"/>
          <p:nvPr/>
        </p:nvSpPr>
        <p:spPr>
          <a:xfrm>
            <a:off x="7557" y="735017"/>
            <a:ext cx="4284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원자재 자동발주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A48AC-5257-3747-173E-6CACFB738CFC}"/>
              </a:ext>
            </a:extLst>
          </p:cNvPr>
          <p:cNvSpPr txBox="1"/>
          <p:nvPr/>
        </p:nvSpPr>
        <p:spPr>
          <a:xfrm>
            <a:off x="158719" y="1203305"/>
            <a:ext cx="3982180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주기 별 원자재 발주 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프레임 </a:t>
            </a:r>
            <a:endParaRPr lang="ko-KR" altLang="en-US" sz="1600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39CC9C3-8F80-E84E-4B9F-F81A85D68550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03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209CA56E-ACC6-57A9-E46C-D2CCDD63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26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806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41B9BA-7CD0-AF38-CDD9-DBBFCFB77D82}"/>
              </a:ext>
            </a:extLst>
          </p:cNvPr>
          <p:cNvSpPr/>
          <p:nvPr/>
        </p:nvSpPr>
        <p:spPr>
          <a:xfrm>
            <a:off x="0" y="1943916"/>
            <a:ext cx="12192000" cy="26958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D4A2C-1DD0-C394-CF39-B0B2CF792968}"/>
              </a:ext>
            </a:extLst>
          </p:cNvPr>
          <p:cNvSpPr txBox="1"/>
          <p:nvPr/>
        </p:nvSpPr>
        <p:spPr>
          <a:xfrm>
            <a:off x="6382800" y="1907874"/>
            <a:ext cx="5977467" cy="2022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600" dirty="0">
                <a:solidFill>
                  <a:schemeClr val="bg1"/>
                </a:solidFill>
              </a:rPr>
              <a:t>04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</a:rPr>
              <a:t>프로젝트 수행 결과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0A1EA0-1D26-B8CE-A97F-0B5794820FBD}"/>
              </a:ext>
            </a:extLst>
          </p:cNvPr>
          <p:cNvCxnSpPr>
            <a:cxnSpLocks/>
          </p:cNvCxnSpPr>
          <p:nvPr/>
        </p:nvCxnSpPr>
        <p:spPr>
          <a:xfrm>
            <a:off x="6381750" y="3930672"/>
            <a:ext cx="5791200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088608-4FC2-4648-EC5F-866BFBD29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06966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1F1F28B-6D37-E71A-B953-DFA919B3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27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899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28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CFF68A-FFDF-739B-2D86-0639F139C62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285C766-7F65-AE80-E949-035D88DB5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8568" y="616402"/>
            <a:ext cx="8074863" cy="61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78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29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CFF68A-FFDF-739B-2D86-0639F139C62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3" name="bandicam 2023-08-23 09-44-59-256">
            <a:hlinkClick r:id="" action="ppaction://media"/>
            <a:extLst>
              <a:ext uri="{FF2B5EF4-FFF2-40B4-BE49-F238E27FC236}">
                <a16:creationId xmlns:a16="http://schemas.microsoft.com/office/drawing/2014/main" id="{DA5C3327-0E33-745E-77A7-CBC6D71548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8302" y="585664"/>
            <a:ext cx="7611062" cy="59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549B26-0D89-20D3-69B5-A3D7E1B61440}"/>
              </a:ext>
            </a:extLst>
          </p:cNvPr>
          <p:cNvSpPr/>
          <p:nvPr/>
        </p:nvSpPr>
        <p:spPr>
          <a:xfrm>
            <a:off x="317064" y="2538421"/>
            <a:ext cx="2139043" cy="3830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분석 결과 검토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데이터 관련 자문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Django 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활용 </a:t>
            </a:r>
            <a:r>
              <a:rPr lang="ko-KR" altLang="en-US" sz="1400" b="1" spc="-150" dirty="0" err="1">
                <a:solidFill>
                  <a:schemeClr val="bg1">
                    <a:lumMod val="85000"/>
                  </a:schemeClr>
                </a:solidFill>
              </a:rPr>
              <a:t>웹구현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0099CC"/>
                </a:solidFill>
              </a:rPr>
              <a:t>github.com/paulyun0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3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D3CBB0-27C9-CA70-DBC5-7FA328F61D35}"/>
              </a:ext>
            </a:extLst>
          </p:cNvPr>
          <p:cNvSpPr/>
          <p:nvPr/>
        </p:nvSpPr>
        <p:spPr>
          <a:xfrm>
            <a:off x="0" y="335280"/>
            <a:ext cx="12192000" cy="20691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2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Cast</a:t>
            </a:r>
          </a:p>
          <a:p>
            <a:pPr algn="ctr"/>
            <a:endParaRPr lang="en-US" altLang="ko-KR" sz="2000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896C48-2563-7DAE-348F-07B5D59D383E}"/>
              </a:ext>
            </a:extLst>
          </p:cNvPr>
          <p:cNvSpPr/>
          <p:nvPr/>
        </p:nvSpPr>
        <p:spPr>
          <a:xfrm>
            <a:off x="5089420" y="2525950"/>
            <a:ext cx="2139043" cy="3830400"/>
          </a:xfrm>
          <a:prstGeom prst="rect">
            <a:avLst/>
          </a:prstGeom>
          <a:solidFill>
            <a:srgbClr val="2234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총괄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 err="1">
                <a:solidFill>
                  <a:schemeClr val="bg1">
                    <a:lumMod val="85000"/>
                  </a:schemeClr>
                </a:solidFill>
              </a:rPr>
              <a:t>Sarima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를 이용한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수요 예측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ML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을 이용한 생산 예측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0099CC"/>
                </a:solidFill>
              </a:rPr>
              <a:t>github.com/</a:t>
            </a:r>
            <a:r>
              <a:rPr lang="en-US" altLang="ko-KR" sz="1200" b="1" dirty="0" err="1">
                <a:solidFill>
                  <a:srgbClr val="0099CC"/>
                </a:solidFill>
              </a:rPr>
              <a:t>namdongyeon</a:t>
            </a:r>
            <a:endParaRPr lang="ko-KR" altLang="en-US" sz="1200" b="1" dirty="0">
              <a:solidFill>
                <a:srgbClr val="0099CC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CE6F8A-088F-750A-99C2-72A24281B7C8}"/>
              </a:ext>
            </a:extLst>
          </p:cNvPr>
          <p:cNvSpPr/>
          <p:nvPr/>
        </p:nvSpPr>
        <p:spPr>
          <a:xfrm>
            <a:off x="9861776" y="2529258"/>
            <a:ext cx="2139043" cy="38296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PPT 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제작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 err="1">
                <a:solidFill>
                  <a:schemeClr val="bg1">
                    <a:lumMod val="85000"/>
                  </a:schemeClr>
                </a:solidFill>
              </a:rPr>
              <a:t>태블로를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 활용한 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시각화 및 대시보드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0099CC"/>
                </a:solidFill>
              </a:rPr>
              <a:t>github.com/yul77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7B49D1-2E9A-D0B3-B5D3-9FC4A4254D4D}"/>
              </a:ext>
            </a:extLst>
          </p:cNvPr>
          <p:cNvSpPr/>
          <p:nvPr/>
        </p:nvSpPr>
        <p:spPr>
          <a:xfrm>
            <a:off x="2703242" y="2535112"/>
            <a:ext cx="2139043" cy="3830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Oracle,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MariaDB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 활용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      마스터시트 작성 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및 데이터 </a:t>
            </a:r>
            <a:r>
              <a:rPr lang="ko-KR" altLang="en-US" sz="1400" b="1" spc="-150" dirty="0" err="1">
                <a:solidFill>
                  <a:schemeClr val="bg1">
                    <a:lumMod val="85000"/>
                  </a:schemeClr>
                </a:solidFill>
              </a:rPr>
              <a:t>전처리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0099CC"/>
                </a:solidFill>
              </a:rPr>
              <a:t>github.com/</a:t>
            </a:r>
            <a:r>
              <a:rPr lang="en-US" altLang="ko-KR" sz="1200" b="1" dirty="0" err="1">
                <a:solidFill>
                  <a:srgbClr val="0099CC"/>
                </a:solidFill>
              </a:rPr>
              <a:t>Loadmap</a:t>
            </a:r>
            <a:endParaRPr lang="en-US" altLang="ko-KR" sz="1200" b="1" dirty="0">
              <a:solidFill>
                <a:srgbClr val="0099C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AAB0AC-347E-126D-2799-E1E4413369BE}"/>
              </a:ext>
            </a:extLst>
          </p:cNvPr>
          <p:cNvSpPr/>
          <p:nvPr/>
        </p:nvSpPr>
        <p:spPr>
          <a:xfrm>
            <a:off x="7475598" y="2531804"/>
            <a:ext cx="2139043" cy="3830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최종 발표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DL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을 이용한 시계열 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수요 예측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ML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을 이용한  생산 예측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0099CC"/>
                </a:solidFill>
              </a:rPr>
              <a:t>github.com/th08181000</a:t>
            </a:r>
            <a:endParaRPr lang="ko-KR" altLang="en-US" sz="1200" b="1" dirty="0">
              <a:solidFill>
                <a:srgbClr val="0099CC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D93DBA5-08E0-F384-48DF-107ACECED0ED}"/>
              </a:ext>
            </a:extLst>
          </p:cNvPr>
          <p:cNvSpPr/>
          <p:nvPr/>
        </p:nvSpPr>
        <p:spPr>
          <a:xfrm>
            <a:off x="5454435" y="1686784"/>
            <a:ext cx="1417864" cy="14042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E2BD49B-E9BB-943A-814A-74FBED94C815}"/>
              </a:ext>
            </a:extLst>
          </p:cNvPr>
          <p:cNvSpPr/>
          <p:nvPr/>
        </p:nvSpPr>
        <p:spPr>
          <a:xfrm>
            <a:off x="7854776" y="1686784"/>
            <a:ext cx="1417864" cy="14042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7EAA11E-04E5-B376-3B81-CADA672ACD71}"/>
              </a:ext>
            </a:extLst>
          </p:cNvPr>
          <p:cNvSpPr/>
          <p:nvPr/>
        </p:nvSpPr>
        <p:spPr>
          <a:xfrm>
            <a:off x="10213522" y="1686789"/>
            <a:ext cx="1417864" cy="14042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6F03C40-51E3-077F-97A2-FBA5E61C7A77}"/>
              </a:ext>
            </a:extLst>
          </p:cNvPr>
          <p:cNvSpPr/>
          <p:nvPr/>
        </p:nvSpPr>
        <p:spPr>
          <a:xfrm>
            <a:off x="3063831" y="1686784"/>
            <a:ext cx="1417864" cy="14042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AE21C20-BAE3-6187-C8D2-46DE0285125B}"/>
              </a:ext>
            </a:extLst>
          </p:cNvPr>
          <p:cNvSpPr/>
          <p:nvPr/>
        </p:nvSpPr>
        <p:spPr>
          <a:xfrm>
            <a:off x="643974" y="1686786"/>
            <a:ext cx="1417864" cy="14042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A9E21D-4C7A-BB65-6F5A-CDEBD4CA81C2}"/>
              </a:ext>
            </a:extLst>
          </p:cNvPr>
          <p:cNvSpPr txBox="1"/>
          <p:nvPr/>
        </p:nvSpPr>
        <p:spPr>
          <a:xfrm>
            <a:off x="5634095" y="216946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남동연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EEEEA-6A41-37D9-7F3C-1DBE1AA7B750}"/>
              </a:ext>
            </a:extLst>
          </p:cNvPr>
          <p:cNvSpPr txBox="1"/>
          <p:nvPr/>
        </p:nvSpPr>
        <p:spPr>
          <a:xfrm>
            <a:off x="7964072" y="216946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김태현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4EAC27-0717-4B49-2BDD-3615666A55EC}"/>
              </a:ext>
            </a:extLst>
          </p:cNvPr>
          <p:cNvSpPr txBox="1"/>
          <p:nvPr/>
        </p:nvSpPr>
        <p:spPr>
          <a:xfrm>
            <a:off x="10377299" y="215808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옥유리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F8F3DE-058D-1725-605B-6473D5386C7D}"/>
              </a:ext>
            </a:extLst>
          </p:cNvPr>
          <p:cNvSpPr txBox="1"/>
          <p:nvPr/>
        </p:nvSpPr>
        <p:spPr>
          <a:xfrm>
            <a:off x="3244919" y="216946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장인혁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389E6D-76AF-03C7-A977-C0D1FCFC9598}"/>
              </a:ext>
            </a:extLst>
          </p:cNvPr>
          <p:cNvSpPr txBox="1"/>
          <p:nvPr/>
        </p:nvSpPr>
        <p:spPr>
          <a:xfrm>
            <a:off x="766121" y="216946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윤정현</a:t>
            </a: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8E24D351-2A70-3F35-7DC9-E4C11AFE728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6527C7-5C1D-2DB5-CFF7-C61580AF9A65}"/>
              </a:ext>
            </a:extLst>
          </p:cNvPr>
          <p:cNvSpPr txBox="1"/>
          <p:nvPr/>
        </p:nvSpPr>
        <p:spPr>
          <a:xfrm>
            <a:off x="5350400" y="3212611"/>
            <a:ext cx="1617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Future Cast_</a:t>
            </a:r>
            <a:r>
              <a:rPr lang="ko-KR" altLang="en-US" sz="1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팀장</a:t>
            </a:r>
            <a:endParaRPr lang="en-US" altLang="ko-KR" sz="1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endParaRPr lang="ko-KR" altLang="en-US" dirty="0"/>
          </a:p>
        </p:txBody>
      </p:sp>
      <p:pic>
        <p:nvPicPr>
          <p:cNvPr id="10" name="그래픽 9" descr="왕관 단색으로 채워진">
            <a:extLst>
              <a:ext uri="{FF2B5EF4-FFF2-40B4-BE49-F238E27FC236}">
                <a16:creationId xmlns:a16="http://schemas.microsoft.com/office/drawing/2014/main" id="{9B2A6F8D-25BA-CE26-F4DA-7DC5BAFA4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29287">
            <a:off x="6237902" y="1198435"/>
            <a:ext cx="792286" cy="7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17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C3209FB-D2AD-E184-C5AB-C4602247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30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7A92EA9-27EC-DC90-CA0B-32D6AA5338D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6CAFBF-2301-4187-0495-D883A3216AA2}"/>
              </a:ext>
            </a:extLst>
          </p:cNvPr>
          <p:cNvSpPr txBox="1"/>
          <p:nvPr/>
        </p:nvSpPr>
        <p:spPr>
          <a:xfrm>
            <a:off x="1033396" y="1058449"/>
            <a:ext cx="160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시현 </a:t>
            </a:r>
          </a:p>
        </p:txBody>
      </p:sp>
    </p:spTree>
    <p:extLst>
      <p:ext uri="{BB962C8B-B14F-4D97-AF65-F5344CB8AC3E}">
        <p14:creationId xmlns:p14="http://schemas.microsoft.com/office/powerpoint/2010/main" val="1842954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88B81BAB-B57D-4F29-9E6B-E0C7FE8C8905}"/>
              </a:ext>
            </a:extLst>
          </p:cNvPr>
          <p:cNvSpPr txBox="1">
            <a:spLocks/>
          </p:cNvSpPr>
          <p:nvPr/>
        </p:nvSpPr>
        <p:spPr>
          <a:xfrm>
            <a:off x="465973" y="577192"/>
            <a:ext cx="3191627" cy="46535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j-cs"/>
              </a:rPr>
              <a:t>분석 환경  및  활용  라이브러리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j-cs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3D289C-EBD4-4C15-9727-C9245D15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725" y="2049718"/>
            <a:ext cx="2049694" cy="6681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9FFA68-014F-498B-BE04-99741FFC0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310" y="1544020"/>
            <a:ext cx="742247" cy="7721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6E1F86-7234-48BC-8BF4-A550C77BA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780" y="5141616"/>
            <a:ext cx="2175045" cy="71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5E3C67-1B0C-49C1-AA63-FB1750AEF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41" y="5381859"/>
            <a:ext cx="2286396" cy="608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186A6B-D2D4-4980-8BFF-5D4E3E1F8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6241" y="3910455"/>
            <a:ext cx="1516328" cy="8764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C8CA61E-5C1F-4D36-AD10-149C952FCD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58" y="1832155"/>
            <a:ext cx="1578552" cy="123220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DA2257-7F19-9ACD-B003-1E87E5C3244F}"/>
              </a:ext>
            </a:extLst>
          </p:cNvPr>
          <p:cNvSpPr/>
          <p:nvPr/>
        </p:nvSpPr>
        <p:spPr>
          <a:xfrm>
            <a:off x="6210009" y="1224333"/>
            <a:ext cx="4777581" cy="230246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C92B05-820A-CA12-7CE1-10C257979EE6}"/>
              </a:ext>
            </a:extLst>
          </p:cNvPr>
          <p:cNvSpPr txBox="1"/>
          <p:nvPr/>
        </p:nvSpPr>
        <p:spPr>
          <a:xfrm>
            <a:off x="6189755" y="1087092"/>
            <a:ext cx="110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개발 환경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highlight>
                <a:srgbClr val="F2F2F2"/>
              </a:highlight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E59E0E0-809E-630A-4CA5-65A8D9D9F39F}"/>
              </a:ext>
            </a:extLst>
          </p:cNvPr>
          <p:cNvSpPr/>
          <p:nvPr/>
        </p:nvSpPr>
        <p:spPr>
          <a:xfrm>
            <a:off x="637475" y="3849863"/>
            <a:ext cx="11312957" cy="21871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5CE279-7556-B8A2-B5BF-42EDE9423EFF}"/>
              </a:ext>
            </a:extLst>
          </p:cNvPr>
          <p:cNvSpPr/>
          <p:nvPr/>
        </p:nvSpPr>
        <p:spPr>
          <a:xfrm>
            <a:off x="881915" y="1509965"/>
            <a:ext cx="4852502" cy="184680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87D3C9-462B-C9B4-6541-74F98FBBA18A}"/>
              </a:ext>
            </a:extLst>
          </p:cNvPr>
          <p:cNvSpPr txBox="1"/>
          <p:nvPr/>
        </p:nvSpPr>
        <p:spPr>
          <a:xfrm>
            <a:off x="947438" y="1383489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분석 언어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highlight>
                <a:srgbClr val="F2F2F2"/>
              </a:highlight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3" name="그림 42" descr="원, 그래픽, 디자인이(가) 표시된 사진&#10;&#10;자동 생성된 설명">
            <a:extLst>
              <a:ext uri="{FF2B5EF4-FFF2-40B4-BE49-F238E27FC236}">
                <a16:creationId xmlns:a16="http://schemas.microsoft.com/office/drawing/2014/main" id="{061CB9E3-DB57-BCB7-7EEE-DE338927E3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891" y="2561414"/>
            <a:ext cx="901540" cy="901540"/>
          </a:xfrm>
          <a:prstGeom prst="rect">
            <a:avLst/>
          </a:prstGeom>
        </p:spPr>
      </p:pic>
      <p:pic>
        <p:nvPicPr>
          <p:cNvPr id="45" name="그림 44" descr="로고, 폰트, 그래픽, 상징이(가) 표시된 사진&#10;&#10;자동 생성된 설명">
            <a:extLst>
              <a:ext uri="{FF2B5EF4-FFF2-40B4-BE49-F238E27FC236}">
                <a16:creationId xmlns:a16="http://schemas.microsoft.com/office/drawing/2014/main" id="{90775D26-BDD5-40C6-180C-2579897080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227" y="2583700"/>
            <a:ext cx="1554854" cy="874606"/>
          </a:xfrm>
          <a:prstGeom prst="rect">
            <a:avLst/>
          </a:prstGeom>
        </p:spPr>
      </p:pic>
      <p:pic>
        <p:nvPicPr>
          <p:cNvPr id="4" name="그림 3" descr="해양 포유류, 포유류, 창의성이(가) 표시된 사진&#10;&#10;자동 생성된 설명">
            <a:extLst>
              <a:ext uri="{FF2B5EF4-FFF2-40B4-BE49-F238E27FC236}">
                <a16:creationId xmlns:a16="http://schemas.microsoft.com/office/drawing/2014/main" id="{3D10CD03-53FC-ADB4-5A9E-6500263ABC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0837" y="1386508"/>
            <a:ext cx="984723" cy="947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151141-A2E3-6A6E-8FBF-13D8E39EF9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0243" y="1333751"/>
            <a:ext cx="1312497" cy="13124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F0707D-0303-B889-2C8B-85594FCDF8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2992" y="4020138"/>
            <a:ext cx="1750761" cy="7814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CE2198-34B2-49EF-A768-6EB31E3149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41" y="3884417"/>
            <a:ext cx="2172007" cy="10314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9A2785-4F1D-45DE-8CF6-06B02AD8CD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612" y="4030338"/>
            <a:ext cx="1975758" cy="8256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6C4CEC6-DAD3-09B0-6AC4-994885E282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96241" y="4824640"/>
            <a:ext cx="1825870" cy="11685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DF2D38E-EF0E-929A-1A8E-C76C194C5F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35898" y="3910455"/>
            <a:ext cx="1750761" cy="10212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00CA19-F5E4-2926-64D3-C1B0E73501F1}"/>
              </a:ext>
            </a:extLst>
          </p:cNvPr>
          <p:cNvSpPr txBox="1"/>
          <p:nvPr/>
        </p:nvSpPr>
        <p:spPr>
          <a:xfrm>
            <a:off x="2744665" y="8167655"/>
            <a:ext cx="3184360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라이브러리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&amp;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프레임워크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highlight>
                <a:srgbClr val="F2F2F2"/>
              </a:highlight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Visual Studio Code - 나무위키">
            <a:extLst>
              <a:ext uri="{FF2B5EF4-FFF2-40B4-BE49-F238E27FC236}">
                <a16:creationId xmlns:a16="http://schemas.microsoft.com/office/drawing/2014/main" id="{4E6ACC76-8613-3D43-293D-690FC7B88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163" y="2375567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- Keras Documentation">
            <a:extLst>
              <a:ext uri="{FF2B5EF4-FFF2-40B4-BE49-F238E27FC236}">
                <a16:creationId xmlns:a16="http://schemas.microsoft.com/office/drawing/2014/main" id="{FB7D43D3-4645-0753-D285-B5AB1389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127" y="5149703"/>
            <a:ext cx="2571942" cy="71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xml - Powerful and Pythonic XML processing library combining  libxml2/libxslt with - PythonFix.com">
            <a:extLst>
              <a:ext uri="{FF2B5EF4-FFF2-40B4-BE49-F238E27FC236}">
                <a16:creationId xmlns:a16="http://schemas.microsoft.com/office/drawing/2014/main" id="{4DB86C2C-6834-768F-ABA1-92C910837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901" y="5036441"/>
            <a:ext cx="1837709" cy="91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7FCBE3-694F-4B55-3193-EAE6F231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31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908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41B9BA-7CD0-AF38-CDD9-DBBFCFB77D82}"/>
              </a:ext>
            </a:extLst>
          </p:cNvPr>
          <p:cNvSpPr/>
          <p:nvPr/>
        </p:nvSpPr>
        <p:spPr>
          <a:xfrm>
            <a:off x="0" y="1943916"/>
            <a:ext cx="12192000" cy="26958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0A1EA0-1D26-B8CE-A97F-0B5794820FBD}"/>
              </a:ext>
            </a:extLst>
          </p:cNvPr>
          <p:cNvCxnSpPr>
            <a:cxnSpLocks/>
          </p:cNvCxnSpPr>
          <p:nvPr/>
        </p:nvCxnSpPr>
        <p:spPr>
          <a:xfrm>
            <a:off x="6381750" y="3930672"/>
            <a:ext cx="5791200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7D4A2C-1DD0-C394-CF39-B0B2CF792968}"/>
              </a:ext>
            </a:extLst>
          </p:cNvPr>
          <p:cNvSpPr txBox="1"/>
          <p:nvPr/>
        </p:nvSpPr>
        <p:spPr>
          <a:xfrm>
            <a:off x="6381750" y="1907874"/>
            <a:ext cx="5977467" cy="2022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600" dirty="0">
                <a:solidFill>
                  <a:schemeClr val="bg1"/>
                </a:solidFill>
              </a:rPr>
              <a:t>05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</a:rPr>
              <a:t>자체 평가 의견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BBBC63A-5DC9-2E19-D9E6-51AC144E9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215058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300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FD15B8-7F82-2889-A165-B2CE1A1417A4}"/>
              </a:ext>
            </a:extLst>
          </p:cNvPr>
          <p:cNvSpPr txBox="1"/>
          <p:nvPr/>
        </p:nvSpPr>
        <p:spPr>
          <a:xfrm>
            <a:off x="4407076" y="2199539"/>
            <a:ext cx="337784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 </a:t>
            </a:r>
            <a:r>
              <a:rPr lang="en-US" altLang="ko-KR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 </a:t>
            </a:r>
            <a:r>
              <a:rPr lang="en-US" altLang="ko-KR" sz="11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ko-KR" altLang="en-US" sz="115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7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41B9BA-7CD0-AF38-CDD9-DBBFCFB77D82}"/>
              </a:ext>
            </a:extLst>
          </p:cNvPr>
          <p:cNvSpPr/>
          <p:nvPr/>
        </p:nvSpPr>
        <p:spPr>
          <a:xfrm>
            <a:off x="0" y="1943916"/>
            <a:ext cx="12192000" cy="26958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D4A2C-1DD0-C394-CF39-B0B2CF792968}"/>
              </a:ext>
            </a:extLst>
          </p:cNvPr>
          <p:cNvSpPr txBox="1"/>
          <p:nvPr/>
        </p:nvSpPr>
        <p:spPr>
          <a:xfrm>
            <a:off x="6382800" y="1943916"/>
            <a:ext cx="5399623" cy="2022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600" dirty="0">
                <a:solidFill>
                  <a:schemeClr val="bg1"/>
                </a:solidFill>
              </a:rPr>
              <a:t>02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</a:rPr>
              <a:t>프로젝트 개요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0A1EA0-1D26-B8CE-A97F-0B5794820FBD}"/>
              </a:ext>
            </a:extLst>
          </p:cNvPr>
          <p:cNvCxnSpPr>
            <a:cxnSpLocks/>
          </p:cNvCxnSpPr>
          <p:nvPr/>
        </p:nvCxnSpPr>
        <p:spPr>
          <a:xfrm>
            <a:off x="6382800" y="3892572"/>
            <a:ext cx="5399624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212612AC-23B4-AE08-2507-BE82F1936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711794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8523BD31-97F6-7AA1-47AF-F9C6426A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4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323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5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D3CBB0-27C9-CA70-DBC5-7FA328F61D35}"/>
              </a:ext>
            </a:extLst>
          </p:cNvPr>
          <p:cNvSpPr/>
          <p:nvPr/>
        </p:nvSpPr>
        <p:spPr>
          <a:xfrm>
            <a:off x="0" y="330042"/>
            <a:ext cx="12192000" cy="1089185"/>
          </a:xfrm>
          <a:prstGeom prst="rect">
            <a:avLst/>
          </a:prstGeom>
          <a:gradFill>
            <a:gsLst>
              <a:gs pos="18000">
                <a:schemeClr val="bg1">
                  <a:lumMod val="85000"/>
                </a:schemeClr>
              </a:gs>
              <a:gs pos="59000">
                <a:srgbClr val="F7F7F7"/>
              </a:gs>
              <a:gs pos="22000">
                <a:srgbClr val="D9D9D9"/>
              </a:gs>
              <a:gs pos="0">
                <a:schemeClr val="bg1">
                  <a:lumMod val="85000"/>
                </a:schemeClr>
              </a:gs>
              <a:gs pos="100000">
                <a:schemeClr val="bg1"/>
              </a:gs>
              <a:gs pos="47000">
                <a:schemeClr val="bg1">
                  <a:lumMod val="9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회사는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콘크리트 혼합제를 생산하고 판매하는 기업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입니다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 lvl="1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회사는 주로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공기연행제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(Air-Entraining admixtures)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를 중점적으로 생산하며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콘크리트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감수제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 </a:t>
            </a:r>
          </a:p>
          <a:p>
            <a:pPr lvl="1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PCE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등 다양한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혼화제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상품을 생산하고 판매합니다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EE5ACDB-9509-8338-DDDD-269F6293C64F}"/>
              </a:ext>
            </a:extLst>
          </p:cNvPr>
          <p:cNvGraphicFramePr>
            <a:graphicFrameLocks noGrp="1"/>
          </p:cNvGraphicFramePr>
          <p:nvPr/>
        </p:nvGraphicFramePr>
        <p:xfrm>
          <a:off x="0" y="-5238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팀 구성 및 역할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1984885-0F67-8674-7E3E-CE9EA4565B50}"/>
              </a:ext>
            </a:extLst>
          </p:cNvPr>
          <p:cNvSpPr/>
          <p:nvPr/>
        </p:nvSpPr>
        <p:spPr>
          <a:xfrm>
            <a:off x="285750" y="1818482"/>
            <a:ext cx="11620500" cy="1354454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37DC9"/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0459C06-882C-B062-C383-B0FA6923FE34}"/>
              </a:ext>
            </a:extLst>
          </p:cNvPr>
          <p:cNvGraphicFramePr>
            <a:graphicFrameLocks noGrp="1"/>
          </p:cNvGraphicFramePr>
          <p:nvPr/>
        </p:nvGraphicFramePr>
        <p:xfrm>
          <a:off x="285750" y="3513455"/>
          <a:ext cx="3765550" cy="2842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550">
                  <a:extLst>
                    <a:ext uri="{9D8B030D-6E8A-4147-A177-3AD203B41FA5}">
                      <a16:colId xmlns:a16="http://schemas.microsoft.com/office/drawing/2014/main" val="3593134781"/>
                    </a:ext>
                  </a:extLst>
                </a:gridCol>
              </a:tblGrid>
              <a:tr h="8088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4429"/>
                  </a:ext>
                </a:extLst>
              </a:tr>
              <a:tr h="20340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8100" cmpd="sng">
                      <a:noFill/>
                    </a:lnT>
                    <a:solidFill>
                      <a:srgbClr val="DFE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91189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AB6BE9F-B5DA-570B-45C1-A53A12D3E64F}"/>
              </a:ext>
            </a:extLst>
          </p:cNvPr>
          <p:cNvGraphicFramePr>
            <a:graphicFrameLocks noGrp="1"/>
          </p:cNvGraphicFramePr>
          <p:nvPr/>
        </p:nvGraphicFramePr>
        <p:xfrm>
          <a:off x="4213225" y="3513456"/>
          <a:ext cx="3765550" cy="2842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550">
                  <a:extLst>
                    <a:ext uri="{9D8B030D-6E8A-4147-A177-3AD203B41FA5}">
                      <a16:colId xmlns:a16="http://schemas.microsoft.com/office/drawing/2014/main" val="3593134781"/>
                    </a:ext>
                  </a:extLst>
                </a:gridCol>
              </a:tblGrid>
              <a:tr h="8088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4429"/>
                  </a:ext>
                </a:extLst>
              </a:tr>
              <a:tr h="20340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8100" cmpd="sng">
                      <a:noFill/>
                    </a:lnT>
                    <a:solidFill>
                      <a:srgbClr val="E5E9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91189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EE80C70-AADE-F40E-D737-6168BD721231}"/>
              </a:ext>
            </a:extLst>
          </p:cNvPr>
          <p:cNvGraphicFramePr>
            <a:graphicFrameLocks noGrp="1"/>
          </p:cNvGraphicFramePr>
          <p:nvPr/>
        </p:nvGraphicFramePr>
        <p:xfrm>
          <a:off x="8140700" y="3513456"/>
          <a:ext cx="3765550" cy="2842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550">
                  <a:extLst>
                    <a:ext uri="{9D8B030D-6E8A-4147-A177-3AD203B41FA5}">
                      <a16:colId xmlns:a16="http://schemas.microsoft.com/office/drawing/2014/main" val="3593134781"/>
                    </a:ext>
                  </a:extLst>
                </a:gridCol>
              </a:tblGrid>
              <a:tr h="8088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4429"/>
                  </a:ext>
                </a:extLst>
              </a:tr>
              <a:tr h="20340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8100" cmpd="sng">
                      <a:noFill/>
                    </a:lnT>
                    <a:solidFill>
                      <a:srgbClr val="E5E9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9118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46C3141-3092-9577-8EE6-7DC9A2FDB455}"/>
              </a:ext>
            </a:extLst>
          </p:cNvPr>
          <p:cNvSpPr txBox="1"/>
          <p:nvPr/>
        </p:nvSpPr>
        <p:spPr>
          <a:xfrm>
            <a:off x="1894680" y="2013189"/>
            <a:ext cx="8489917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ko-KR" altLang="en-US" sz="1600" b="1" spc="-150" dirty="0">
                <a:solidFill>
                  <a:schemeClr val="bg1">
                    <a:lumMod val="85000"/>
                  </a:schemeClr>
                </a:solidFill>
              </a:rPr>
              <a:t>사는 분기별로 생산 계획에 따른 원자재구매 발주가 진행 되는데  </a:t>
            </a:r>
            <a:r>
              <a:rPr lang="ko-KR" altLang="en-US" sz="1600" b="1" u="sng" spc="-150" dirty="0">
                <a:solidFill>
                  <a:schemeClr val="bg1"/>
                </a:solidFill>
              </a:rPr>
              <a:t>실수요가 정확하지 않아 항상 조정하여 생산 및 발주 처리</a:t>
            </a:r>
            <a:r>
              <a:rPr lang="ko-KR" altLang="en-US" sz="1600" b="1" spc="-150" dirty="0">
                <a:solidFill>
                  <a:schemeClr val="bg1">
                    <a:lumMod val="85000"/>
                  </a:schemeClr>
                </a:solidFill>
              </a:rPr>
              <a:t>하고 있어 이 부분을 개선하고자 하였습니다</a:t>
            </a:r>
            <a:r>
              <a:rPr lang="en-US" altLang="ko-KR" sz="1600" b="1" spc="-15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ko-KR" altLang="en-US" sz="1600" b="1" spc="-15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83CB2E36-9CEC-2C23-81D0-B9B5686C36AD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18" name="그래픽 17" descr="화학 실험실">
            <a:extLst>
              <a:ext uri="{FF2B5EF4-FFF2-40B4-BE49-F238E27FC236}">
                <a16:creationId xmlns:a16="http://schemas.microsoft.com/office/drawing/2014/main" id="{414AEA0F-5828-E5B8-2B7C-5A8D3726E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3529" y="3114200"/>
            <a:ext cx="3532221" cy="3532221"/>
          </a:xfrm>
          <a:prstGeom prst="rect">
            <a:avLst/>
          </a:prstGeom>
        </p:spPr>
      </p:pic>
      <p:pic>
        <p:nvPicPr>
          <p:cNvPr id="20" name="그래픽 19" descr="휴대폰 및 계산기와 노트북">
            <a:extLst>
              <a:ext uri="{FF2B5EF4-FFF2-40B4-BE49-F238E27FC236}">
                <a16:creationId xmlns:a16="http://schemas.microsoft.com/office/drawing/2014/main" id="{46A3E97E-B543-8B36-FE74-2660142A5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154" y="3249929"/>
            <a:ext cx="1935129" cy="1935129"/>
          </a:xfrm>
          <a:prstGeom prst="rect">
            <a:avLst/>
          </a:prstGeom>
        </p:spPr>
      </p:pic>
      <p:pic>
        <p:nvPicPr>
          <p:cNvPr id="28" name="그래픽 27" descr="휴대폰 및 계산기와 노트북">
            <a:extLst>
              <a:ext uri="{FF2B5EF4-FFF2-40B4-BE49-F238E27FC236}">
                <a16:creationId xmlns:a16="http://schemas.microsoft.com/office/drawing/2014/main" id="{B22996B1-FC9E-6FC2-860F-69534C3CC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154" y="4759725"/>
            <a:ext cx="1935129" cy="1935129"/>
          </a:xfrm>
          <a:prstGeom prst="rect">
            <a:avLst/>
          </a:prstGeom>
        </p:spPr>
      </p:pic>
      <p:pic>
        <p:nvPicPr>
          <p:cNvPr id="30" name="그래픽 29" descr="남성 건설 노동자 단색으로 채워진">
            <a:extLst>
              <a:ext uri="{FF2B5EF4-FFF2-40B4-BE49-F238E27FC236}">
                <a16:creationId xmlns:a16="http://schemas.microsoft.com/office/drawing/2014/main" id="{551971D8-EA3E-2364-1F46-A7414FD331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931" y="3770418"/>
            <a:ext cx="914400" cy="914400"/>
          </a:xfrm>
          <a:prstGeom prst="rect">
            <a:avLst/>
          </a:prstGeom>
        </p:spPr>
      </p:pic>
      <p:pic>
        <p:nvPicPr>
          <p:cNvPr id="33" name="그래픽 32" descr="남성 건설 노동자 단색으로 채워진">
            <a:extLst>
              <a:ext uri="{FF2B5EF4-FFF2-40B4-BE49-F238E27FC236}">
                <a16:creationId xmlns:a16="http://schemas.microsoft.com/office/drawing/2014/main" id="{8E2FE5AE-072D-AA60-660E-196713C801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008" y="5122854"/>
            <a:ext cx="914400" cy="914400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B1F3B07A-6E38-2B15-7FA7-C69214DFD2E6}"/>
              </a:ext>
            </a:extLst>
          </p:cNvPr>
          <p:cNvSpPr/>
          <p:nvPr/>
        </p:nvSpPr>
        <p:spPr>
          <a:xfrm rot="1357333">
            <a:off x="3565420" y="4281055"/>
            <a:ext cx="1104068" cy="368969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FA6CF444-D373-EA73-0823-676AB2825D09}"/>
              </a:ext>
            </a:extLst>
          </p:cNvPr>
          <p:cNvSpPr/>
          <p:nvPr/>
        </p:nvSpPr>
        <p:spPr>
          <a:xfrm rot="20348240">
            <a:off x="3630784" y="5119402"/>
            <a:ext cx="1104068" cy="368969"/>
          </a:xfrm>
          <a:prstGeom prst="rightArrow">
            <a:avLst/>
          </a:prstGeom>
          <a:solidFill>
            <a:srgbClr val="AAA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E6F2B2-DF4E-B120-C65D-AB465BEBEAFD}"/>
              </a:ext>
            </a:extLst>
          </p:cNvPr>
          <p:cNvSpPr txBox="1"/>
          <p:nvPr/>
        </p:nvSpPr>
        <p:spPr>
          <a:xfrm>
            <a:off x="580615" y="467469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기획팀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641B46-5765-36CE-B2F3-748DCA7F080A}"/>
              </a:ext>
            </a:extLst>
          </p:cNvPr>
          <p:cNvSpPr txBox="1"/>
          <p:nvPr/>
        </p:nvSpPr>
        <p:spPr>
          <a:xfrm>
            <a:off x="580615" y="596487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생산팀</a:t>
            </a:r>
          </a:p>
        </p:txBody>
      </p:sp>
      <p:pic>
        <p:nvPicPr>
          <p:cNvPr id="39" name="그래픽 38" descr="도토리 단색으로 채워진">
            <a:extLst>
              <a:ext uri="{FF2B5EF4-FFF2-40B4-BE49-F238E27FC236}">
                <a16:creationId xmlns:a16="http://schemas.microsoft.com/office/drawing/2014/main" id="{F343403F-B9A4-ED94-907D-6C3B38B1EB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37954" y="3642800"/>
            <a:ext cx="414464" cy="414464"/>
          </a:xfrm>
          <a:prstGeom prst="rect">
            <a:avLst/>
          </a:prstGeom>
        </p:spPr>
      </p:pic>
      <p:pic>
        <p:nvPicPr>
          <p:cNvPr id="41" name="그래픽 40" descr="사과 단색으로 채워진">
            <a:extLst>
              <a:ext uri="{FF2B5EF4-FFF2-40B4-BE49-F238E27FC236}">
                <a16:creationId xmlns:a16="http://schemas.microsoft.com/office/drawing/2014/main" id="{99CD6F70-AD04-D8A9-E4CE-CA76778C16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7971" y="5149206"/>
            <a:ext cx="375338" cy="375338"/>
          </a:xfrm>
          <a:prstGeom prst="rect">
            <a:avLst/>
          </a:prstGeom>
        </p:spPr>
      </p:pic>
      <p:pic>
        <p:nvPicPr>
          <p:cNvPr id="46" name="Google Shape;135;p6">
            <a:extLst>
              <a:ext uri="{FF2B5EF4-FFF2-40B4-BE49-F238E27FC236}">
                <a16:creationId xmlns:a16="http://schemas.microsoft.com/office/drawing/2014/main" id="{B20EF15D-E6A7-FF10-812F-DA1017415816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741196" y="1460494"/>
            <a:ext cx="7974304" cy="38654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47288E7-DE2F-FA16-C441-D60F7A9C94DF}"/>
              </a:ext>
            </a:extLst>
          </p:cNvPr>
          <p:cNvSpPr txBox="1"/>
          <p:nvPr/>
        </p:nvSpPr>
        <p:spPr>
          <a:xfrm>
            <a:off x="4715763" y="1811431"/>
            <a:ext cx="249210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?!</a:t>
            </a:r>
            <a:endParaRPr lang="ko-KR" altLang="en-US" sz="4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392C4E-1857-F622-D341-E07864218C24}"/>
              </a:ext>
            </a:extLst>
          </p:cNvPr>
          <p:cNvSpPr/>
          <p:nvPr/>
        </p:nvSpPr>
        <p:spPr>
          <a:xfrm>
            <a:off x="4766390" y="1526487"/>
            <a:ext cx="524018" cy="5014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E5A806-4D90-81FF-CECC-47C028332D29}"/>
              </a:ext>
            </a:extLst>
          </p:cNvPr>
          <p:cNvSpPr/>
          <p:nvPr/>
        </p:nvSpPr>
        <p:spPr>
          <a:xfrm>
            <a:off x="7559355" y="1818482"/>
            <a:ext cx="321558" cy="33490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593E48-8470-BD44-39A2-1B52C55060D9}"/>
              </a:ext>
            </a:extLst>
          </p:cNvPr>
          <p:cNvSpPr txBox="1"/>
          <p:nvPr/>
        </p:nvSpPr>
        <p:spPr>
          <a:xfrm>
            <a:off x="7016036" y="2693514"/>
            <a:ext cx="359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Amasis MT Pro Black" panose="02040A04050005020304" pitchFamily="18" charset="0"/>
              </a:rPr>
              <a:t>+</a:t>
            </a:r>
            <a:endParaRPr lang="ko-KR" altLang="en-US" b="1" dirty="0">
              <a:solidFill>
                <a:srgbClr val="FF0000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364E2A-E07D-86F3-2D4A-EC20EFCAD174}"/>
              </a:ext>
            </a:extLst>
          </p:cNvPr>
          <p:cNvSpPr txBox="1"/>
          <p:nvPr/>
        </p:nvSpPr>
        <p:spPr>
          <a:xfrm>
            <a:off x="7963689" y="2870098"/>
            <a:ext cx="1602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= 15000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53D1C660-E7CD-21A0-C792-5D5DE39D85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20552698">
            <a:off x="8140700" y="4104317"/>
            <a:ext cx="3765550" cy="141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4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5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7" grpId="0"/>
      <p:bldP spid="44" grpId="0"/>
      <p:bldP spid="44" grpId="1"/>
      <p:bldP spid="47" grpId="0" animBg="1"/>
      <p:bldP spid="47" grpId="1" animBg="1"/>
      <p:bldP spid="48" grpId="0" animBg="1"/>
      <p:bldP spid="48" grpId="1" animBg="1"/>
      <p:bldP spid="49" grpId="0"/>
      <p:bldP spid="49" grpId="1"/>
      <p:bldP spid="50" grpId="0"/>
      <p:bldP spid="5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9ACC6F5A-8EA1-4BAC-AE9D-2C7C601A7C51}"/>
              </a:ext>
            </a:extLst>
          </p:cNvPr>
          <p:cNvSpPr/>
          <p:nvPr/>
        </p:nvSpPr>
        <p:spPr>
          <a:xfrm>
            <a:off x="942349" y="1196496"/>
            <a:ext cx="511646" cy="4921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원형: 비어 있음 12">
            <a:extLst>
              <a:ext uri="{FF2B5EF4-FFF2-40B4-BE49-F238E27FC236}">
                <a16:creationId xmlns:a16="http://schemas.microsoft.com/office/drawing/2014/main" id="{389BA6E0-E92B-45CE-B1FB-C04EB458EAE1}"/>
              </a:ext>
            </a:extLst>
          </p:cNvPr>
          <p:cNvSpPr/>
          <p:nvPr/>
        </p:nvSpPr>
        <p:spPr>
          <a:xfrm>
            <a:off x="1431205" y="2674884"/>
            <a:ext cx="502354" cy="447287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5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E502E2-8BF2-6736-DBC5-18B1301DF646}"/>
              </a:ext>
            </a:extLst>
          </p:cNvPr>
          <p:cNvSpPr/>
          <p:nvPr/>
        </p:nvSpPr>
        <p:spPr>
          <a:xfrm>
            <a:off x="8784771" y="0"/>
            <a:ext cx="3407229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흑백, 건물, 계단, 평행이(가) 표시된 사진&#10;&#10;자동 생성된 설명">
            <a:extLst>
              <a:ext uri="{FF2B5EF4-FFF2-40B4-BE49-F238E27FC236}">
                <a16:creationId xmlns:a16="http://schemas.microsoft.com/office/drawing/2014/main" id="{509B8E5B-8293-E18B-910D-EFDAC7F9C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51" y="648720"/>
            <a:ext cx="3707040" cy="5560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7E724C-B31A-40AB-8694-7F7488305332}"/>
              </a:ext>
            </a:extLst>
          </p:cNvPr>
          <p:cNvSpPr txBox="1"/>
          <p:nvPr/>
        </p:nvSpPr>
        <p:spPr>
          <a:xfrm>
            <a:off x="855324" y="1226261"/>
            <a:ext cx="5149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Business Issue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2F1D0BC-CBB6-4690-ACF3-E4C878FD7437}"/>
              </a:ext>
            </a:extLst>
          </p:cNvPr>
          <p:cNvSpPr/>
          <p:nvPr/>
        </p:nvSpPr>
        <p:spPr>
          <a:xfrm rot="16200000">
            <a:off x="2232604" y="3101988"/>
            <a:ext cx="273401" cy="4403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B0AA9CB6-1A16-5219-C085-FCEB9103EB5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A7CF648-3EB2-F8FB-1F8F-701F5BF489B1}"/>
              </a:ext>
            </a:extLst>
          </p:cNvPr>
          <p:cNvSpPr/>
          <p:nvPr/>
        </p:nvSpPr>
        <p:spPr>
          <a:xfrm>
            <a:off x="1453995" y="4205744"/>
            <a:ext cx="502354" cy="447287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5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7270D73F-A950-F1BB-4751-67EC39EEF44D}"/>
              </a:ext>
            </a:extLst>
          </p:cNvPr>
          <p:cNvSpPr/>
          <p:nvPr/>
        </p:nvSpPr>
        <p:spPr>
          <a:xfrm>
            <a:off x="1453995" y="5254358"/>
            <a:ext cx="502354" cy="447287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5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52C78-0A45-4DC1-8FF4-3C5A8B3A7CD3}"/>
              </a:ext>
            </a:extLst>
          </p:cNvPr>
          <p:cNvSpPr txBox="1"/>
          <p:nvPr/>
        </p:nvSpPr>
        <p:spPr>
          <a:xfrm>
            <a:off x="1708440" y="5339351"/>
            <a:ext cx="5275803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원재료 재고파악을 위한 비효율적인 인력 및 시간 투입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평균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D88008-5FA1-4EEC-8BAF-DBFA055DDB61}"/>
              </a:ext>
            </a:extLst>
          </p:cNvPr>
          <p:cNvSpPr txBox="1"/>
          <p:nvPr/>
        </p:nvSpPr>
        <p:spPr>
          <a:xfrm>
            <a:off x="1682382" y="4212283"/>
            <a:ext cx="4649030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수요예측을 하지 않으므로 중장기적 수요에 대한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대비 및 대책 미흡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9DD084D0-3402-7A7D-68C5-BCFAEC63CF10}"/>
              </a:ext>
            </a:extLst>
          </p:cNvPr>
          <p:cNvSpPr/>
          <p:nvPr/>
        </p:nvSpPr>
        <p:spPr>
          <a:xfrm rot="16200000">
            <a:off x="2232605" y="5693538"/>
            <a:ext cx="273401" cy="4403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6C412-8E29-4C90-B1D6-A1DC886EFEF2}"/>
              </a:ext>
            </a:extLst>
          </p:cNvPr>
          <p:cNvSpPr txBox="1"/>
          <p:nvPr/>
        </p:nvSpPr>
        <p:spPr>
          <a:xfrm>
            <a:off x="1682382" y="2704873"/>
            <a:ext cx="5799986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분기마다 직전 판매량을 기준으로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개월 단위 생산 계획 </a:t>
            </a:r>
            <a:r>
              <a:rPr lang="ko-KR" altLang="en-US" sz="1600" b="1" dirty="0">
                <a:solidFill>
                  <a:schemeClr val="bg1"/>
                </a:solidFill>
              </a:rPr>
              <a:t>실행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	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기존 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Heuristic  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운영 방식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의 경우 </a:t>
            </a:r>
            <a:endParaRPr lang="en-US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	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생산계획과 실제 판매량이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30%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정도 차이가</a:t>
            </a:r>
            <a:r>
              <a:rPr lang="ko-KR" altLang="en-US" sz="1600" b="1" dirty="0">
                <a:solidFill>
                  <a:schemeClr val="bg1"/>
                </a:solidFill>
              </a:rPr>
              <a:t> 있음</a:t>
            </a: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A04D6B1A-6E3C-8BC9-E198-A3E9F7E5F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6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61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AAE97B9E-1A15-CB03-2514-665FAF1A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7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F4DCEDD-C0EC-1ED3-8D9A-CC02F2C5A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459907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8F83F9-799C-B5E4-E113-EF6205DB8E72}"/>
              </a:ext>
            </a:extLst>
          </p:cNvPr>
          <p:cNvSpPr txBox="1"/>
          <p:nvPr/>
        </p:nvSpPr>
        <p:spPr>
          <a:xfrm>
            <a:off x="1012372" y="1126671"/>
            <a:ext cx="4129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APS</a:t>
            </a:r>
            <a:r>
              <a:rPr lang="ko-KR" altLang="en-US" sz="4000" b="1" dirty="0"/>
              <a:t> 시스템이란</a:t>
            </a:r>
            <a:r>
              <a:rPr lang="en-US" altLang="ko-KR" sz="4000" b="1" dirty="0"/>
              <a:t>?</a:t>
            </a:r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188A1-F998-CEA1-B039-69E965C81A03}"/>
              </a:ext>
            </a:extLst>
          </p:cNvPr>
          <p:cNvSpPr txBox="1"/>
          <p:nvPr/>
        </p:nvSpPr>
        <p:spPr>
          <a:xfrm>
            <a:off x="724505" y="2125039"/>
            <a:ext cx="631976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APS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altLang="ko-KR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dvanced  </a:t>
            </a:r>
            <a:r>
              <a:rPr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en-US" altLang="ko-KR" sz="1800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lannIng</a:t>
            </a:r>
            <a:r>
              <a:rPr lang="en-US" altLang="ko-KR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ko-KR" sz="1800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chedulIng</a:t>
            </a:r>
            <a:r>
              <a:rPr lang="en-US" altLang="ko-KR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ko-KR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ystem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약어로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인력 및 수요를 동기화하여 생산계획과 일정계획을 수립하는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의사결정 툴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05B9F76F-E232-D41A-FD46-79C2724AB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876" y="2124844"/>
            <a:ext cx="1381876" cy="1381876"/>
          </a:xfrm>
          <a:prstGeom prst="rect">
            <a:avLst/>
          </a:prstGeom>
        </p:spPr>
      </p:pic>
      <p:pic>
        <p:nvPicPr>
          <p:cNvPr id="11" name="그림 10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604340DB-24FA-E1BC-4E63-99620341D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026" y="3506720"/>
            <a:ext cx="2260901" cy="2260901"/>
          </a:xfrm>
          <a:prstGeom prst="rect">
            <a:avLst/>
          </a:prstGeom>
        </p:spPr>
      </p:pic>
      <p:pic>
        <p:nvPicPr>
          <p:cNvPr id="15" name="그림 14" descr="직사각형, 스크린샷이(가) 표시된 사진&#10;&#10;자동 생성된 설명">
            <a:extLst>
              <a:ext uri="{FF2B5EF4-FFF2-40B4-BE49-F238E27FC236}">
                <a16:creationId xmlns:a16="http://schemas.microsoft.com/office/drawing/2014/main" id="{B7F70295-8919-A45D-5252-2DEC0DD31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637170"/>
            <a:ext cx="1788278" cy="1788278"/>
          </a:xfrm>
          <a:prstGeom prst="rect">
            <a:avLst/>
          </a:prstGeom>
        </p:spPr>
      </p:pic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6A591B97-D4A4-56CA-E96D-4F892B1D6C7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12" y="3462639"/>
            <a:ext cx="2260901" cy="2260901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1B37DD1-5334-D8ED-B772-09F18323BB52}"/>
              </a:ext>
            </a:extLst>
          </p:cNvPr>
          <p:cNvSpPr/>
          <p:nvPr/>
        </p:nvSpPr>
        <p:spPr>
          <a:xfrm>
            <a:off x="7796253" y="4019136"/>
            <a:ext cx="1512916" cy="11815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APS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245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 descr="부분적으로 선택 표시된 클립보드 단색으로 채워진">
            <a:extLst>
              <a:ext uri="{FF2B5EF4-FFF2-40B4-BE49-F238E27FC236}">
                <a16:creationId xmlns:a16="http://schemas.microsoft.com/office/drawing/2014/main" id="{ECBED415-15A0-CB77-3382-9F8C16879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423" y="4821584"/>
            <a:ext cx="1384531" cy="1384531"/>
          </a:xfrm>
          <a:prstGeom prst="rect">
            <a:avLst/>
          </a:prstGeom>
        </p:spPr>
      </p:pic>
      <p:pic>
        <p:nvPicPr>
          <p:cNvPr id="9" name="그래픽 8" descr="컴퓨터 단색으로 채워진">
            <a:extLst>
              <a:ext uri="{FF2B5EF4-FFF2-40B4-BE49-F238E27FC236}">
                <a16:creationId xmlns:a16="http://schemas.microsoft.com/office/drawing/2014/main" id="{DA16B2E8-7F09-EDC4-40C6-334802A48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6479" y="1344150"/>
            <a:ext cx="1697551" cy="15054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9B27A0-4346-98AF-ED63-87322D6E0D6D}"/>
              </a:ext>
            </a:extLst>
          </p:cNvPr>
          <p:cNvSpPr txBox="1"/>
          <p:nvPr/>
        </p:nvSpPr>
        <p:spPr>
          <a:xfrm>
            <a:off x="1129455" y="180441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ERP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8C2799-AD79-0221-800E-3485B11D5834}"/>
              </a:ext>
            </a:extLst>
          </p:cNvPr>
          <p:cNvSpPr txBox="1"/>
          <p:nvPr/>
        </p:nvSpPr>
        <p:spPr>
          <a:xfrm>
            <a:off x="453828" y="2525401"/>
            <a:ext cx="2055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nterprise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esource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lanning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004E8B-E3F4-9230-DBB0-F8543F89E88D}"/>
              </a:ext>
            </a:extLst>
          </p:cNvPr>
          <p:cNvSpPr txBox="1"/>
          <p:nvPr/>
        </p:nvSpPr>
        <p:spPr>
          <a:xfrm>
            <a:off x="1129455" y="5539870"/>
            <a:ext cx="7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7F1E7E-B8FD-95BC-A955-F0AACFC0B9E9}"/>
              </a:ext>
            </a:extLst>
          </p:cNvPr>
          <p:cNvSpPr txBox="1"/>
          <p:nvPr/>
        </p:nvSpPr>
        <p:spPr>
          <a:xfrm>
            <a:off x="453828" y="6147997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M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anufacturing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E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xecution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S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ystem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2968CF-EC6C-E119-ED56-3187ABFD9A17}"/>
              </a:ext>
            </a:extLst>
          </p:cNvPr>
          <p:cNvSpPr txBox="1"/>
          <p:nvPr/>
        </p:nvSpPr>
        <p:spPr>
          <a:xfrm>
            <a:off x="2892927" y="502584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+APS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시스템</a:t>
            </a:r>
          </a:p>
        </p:txBody>
      </p:sp>
      <p:pic>
        <p:nvPicPr>
          <p:cNvPr id="95" name="그래픽 94" descr="브라우저 창 윤곽선">
            <a:extLst>
              <a:ext uri="{FF2B5EF4-FFF2-40B4-BE49-F238E27FC236}">
                <a16:creationId xmlns:a16="http://schemas.microsoft.com/office/drawing/2014/main" id="{0D7E1CC6-1F72-1A7B-61A0-FCCDCEF22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2739" y="3065115"/>
            <a:ext cx="1697551" cy="1683782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BFD95B9-9031-DD9E-4BF1-D8BA6551384C}"/>
              </a:ext>
            </a:extLst>
          </p:cNvPr>
          <p:cNvSpPr txBox="1"/>
          <p:nvPr/>
        </p:nvSpPr>
        <p:spPr>
          <a:xfrm>
            <a:off x="1129455" y="3809780"/>
            <a:ext cx="6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APS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45A2CBB-5F12-839A-1407-62356CC9F180}"/>
              </a:ext>
            </a:extLst>
          </p:cNvPr>
          <p:cNvCxnSpPr>
            <a:cxnSpLocks/>
          </p:cNvCxnSpPr>
          <p:nvPr/>
        </p:nvCxnSpPr>
        <p:spPr>
          <a:xfrm>
            <a:off x="3816926" y="2673264"/>
            <a:ext cx="18735" cy="114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725EEB3-ACB8-502A-B1EC-E7FF0BB4ADA4}"/>
              </a:ext>
            </a:extLst>
          </p:cNvPr>
          <p:cNvSpPr txBox="1"/>
          <p:nvPr/>
        </p:nvSpPr>
        <p:spPr>
          <a:xfrm>
            <a:off x="3988385" y="6434942"/>
            <a:ext cx="3169457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en-US" altLang="ko-KR" sz="105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dvanced </a:t>
            </a:r>
            <a:r>
              <a:rPr kumimoji="0" lang="en-US" altLang="ko-KR" sz="105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</a:t>
            </a:r>
            <a:r>
              <a:rPr kumimoji="0" lang="en-US" altLang="ko-KR" sz="105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lanning </a:t>
            </a:r>
            <a:r>
              <a:rPr kumimoji="0" lang="en-US" altLang="ko-KR" sz="105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S</a:t>
            </a:r>
            <a:r>
              <a:rPr kumimoji="0" lang="en-US" altLang="ko-KR" sz="105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ched</a:t>
            </a:r>
            <a:r>
              <a:rPr kumimoji="0" lang="en-US" altLang="ko-KR" sz="1050" b="0" i="0" u="none" strike="noStrike" kern="1200" cap="none" spc="30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uling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FFA8F148-9648-980A-14CD-1E4BDC17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8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D6FCA9D2-F5CF-B9D4-1512-CA8ED7D282D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E1399D3-4406-E34D-EF19-8A40E19563D0}"/>
              </a:ext>
            </a:extLst>
          </p:cNvPr>
          <p:cNvSpPr txBox="1"/>
          <p:nvPr/>
        </p:nvSpPr>
        <p:spPr>
          <a:xfrm>
            <a:off x="596629" y="491409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기존운영 시스템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화살표: 위로 굽음 3">
            <a:extLst>
              <a:ext uri="{FF2B5EF4-FFF2-40B4-BE49-F238E27FC236}">
                <a16:creationId xmlns:a16="http://schemas.microsoft.com/office/drawing/2014/main" id="{C3EB662F-824C-D639-9CAF-BE4AE5888400}"/>
              </a:ext>
            </a:extLst>
          </p:cNvPr>
          <p:cNvSpPr/>
          <p:nvPr/>
        </p:nvSpPr>
        <p:spPr>
          <a:xfrm rot="5400000">
            <a:off x="2448514" y="3544280"/>
            <a:ext cx="907896" cy="284545"/>
          </a:xfrm>
          <a:prstGeom prst="bentUpArrow">
            <a:avLst>
              <a:gd name="adj1" fmla="val 2291"/>
              <a:gd name="adj2" fmla="val 7108"/>
              <a:gd name="adj3" fmla="val 13528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6E53E-5C3B-141D-BEC0-6C91D8107E5D}"/>
              </a:ext>
            </a:extLst>
          </p:cNvPr>
          <p:cNvSpPr txBox="1"/>
          <p:nvPr/>
        </p:nvSpPr>
        <p:spPr>
          <a:xfrm>
            <a:off x="2457252" y="2586292"/>
            <a:ext cx="859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-BOM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정보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수주정보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판매정보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87C43F-7BAE-B489-B843-B557EAECB54C}"/>
              </a:ext>
            </a:extLst>
          </p:cNvPr>
          <p:cNvSpPr/>
          <p:nvPr/>
        </p:nvSpPr>
        <p:spPr>
          <a:xfrm>
            <a:off x="3211404" y="3866680"/>
            <a:ext cx="1258099" cy="530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64EE4-D2F7-F70A-A739-21DA01EBBC83}"/>
              </a:ext>
            </a:extLst>
          </p:cNvPr>
          <p:cNvSpPr txBox="1"/>
          <p:nvPr/>
        </p:nvSpPr>
        <p:spPr>
          <a:xfrm>
            <a:off x="3338266" y="3974890"/>
            <a:ext cx="10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수요예측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5F5A3D-105C-02DE-244C-A629801FD05E}"/>
              </a:ext>
            </a:extLst>
          </p:cNvPr>
          <p:cNvSpPr txBox="1"/>
          <p:nvPr/>
        </p:nvSpPr>
        <p:spPr>
          <a:xfrm>
            <a:off x="3205026" y="2435038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반기 별 사업계획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D3AF245-1791-7965-CB49-87A3D79B4283}"/>
              </a:ext>
            </a:extLst>
          </p:cNvPr>
          <p:cNvCxnSpPr/>
          <p:nvPr/>
        </p:nvCxnSpPr>
        <p:spPr>
          <a:xfrm>
            <a:off x="4549036" y="4096984"/>
            <a:ext cx="73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13C2D3A-3135-6082-AAFA-CA4E804E2D63}"/>
              </a:ext>
            </a:extLst>
          </p:cNvPr>
          <p:cNvSpPr txBox="1"/>
          <p:nvPr/>
        </p:nvSpPr>
        <p:spPr>
          <a:xfrm>
            <a:off x="4628654" y="38790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noProof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수요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7BB0DCE-F2DB-395E-B276-AF48D25A330C}"/>
              </a:ext>
            </a:extLst>
          </p:cNvPr>
          <p:cNvSpPr/>
          <p:nvPr/>
        </p:nvSpPr>
        <p:spPr>
          <a:xfrm>
            <a:off x="5370052" y="3833278"/>
            <a:ext cx="1258099" cy="530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D811FB-E493-595D-A16F-C2622FB99846}"/>
              </a:ext>
            </a:extLst>
          </p:cNvPr>
          <p:cNvSpPr txBox="1"/>
          <p:nvPr/>
        </p:nvSpPr>
        <p:spPr>
          <a:xfrm>
            <a:off x="5496914" y="3941488"/>
            <a:ext cx="10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생산계획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3CE52B8-10FF-6B7D-E05F-78CC620BC4F9}"/>
              </a:ext>
            </a:extLst>
          </p:cNvPr>
          <p:cNvCxnSpPr>
            <a:cxnSpLocks/>
          </p:cNvCxnSpPr>
          <p:nvPr/>
        </p:nvCxnSpPr>
        <p:spPr>
          <a:xfrm flipV="1">
            <a:off x="5975773" y="3285434"/>
            <a:ext cx="0" cy="530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5F2D1DA-26D5-3F01-7D07-D53F3EBF31A8}"/>
              </a:ext>
            </a:extLst>
          </p:cNvPr>
          <p:cNvSpPr/>
          <p:nvPr/>
        </p:nvSpPr>
        <p:spPr>
          <a:xfrm>
            <a:off x="5370052" y="2683365"/>
            <a:ext cx="1258099" cy="530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8A33BE-ADB5-B457-9AD5-C9E66A3CD9C2}"/>
              </a:ext>
            </a:extLst>
          </p:cNvPr>
          <p:cNvSpPr txBox="1"/>
          <p:nvPr/>
        </p:nvSpPr>
        <p:spPr>
          <a:xfrm>
            <a:off x="5709856" y="2791575"/>
            <a:ext cx="10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MRP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E7824A-79B2-2A9B-D5D8-9B72F2FA60E1}"/>
              </a:ext>
            </a:extLst>
          </p:cNvPr>
          <p:cNvSpPr txBox="1"/>
          <p:nvPr/>
        </p:nvSpPr>
        <p:spPr>
          <a:xfrm>
            <a:off x="5891562" y="340917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noProof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주간계획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3A703C4-0178-23B1-8B02-FE47E1F5A60B}"/>
              </a:ext>
            </a:extLst>
          </p:cNvPr>
          <p:cNvCxnSpPr>
            <a:cxnSpLocks/>
          </p:cNvCxnSpPr>
          <p:nvPr/>
        </p:nvCxnSpPr>
        <p:spPr>
          <a:xfrm flipV="1">
            <a:off x="5977861" y="2135130"/>
            <a:ext cx="0" cy="530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053B31A-15AD-CCD2-F3DB-3655BB42DCB7}"/>
              </a:ext>
            </a:extLst>
          </p:cNvPr>
          <p:cNvSpPr txBox="1"/>
          <p:nvPr/>
        </p:nvSpPr>
        <p:spPr>
          <a:xfrm>
            <a:off x="5893650" y="225887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자재소요계획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CB82CB1-742F-7718-1C30-57A56CF9E6BE}"/>
              </a:ext>
            </a:extLst>
          </p:cNvPr>
          <p:cNvSpPr txBox="1"/>
          <p:nvPr/>
        </p:nvSpPr>
        <p:spPr>
          <a:xfrm>
            <a:off x="4101769" y="170882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원자재재고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52685B-544E-AE21-BE23-EEB655BC63C4}"/>
              </a:ext>
            </a:extLst>
          </p:cNvPr>
          <p:cNvSpPr/>
          <p:nvPr/>
        </p:nvSpPr>
        <p:spPr>
          <a:xfrm>
            <a:off x="8223822" y="1586490"/>
            <a:ext cx="1239364" cy="5457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/>
              <a:t>출하관리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4F26079-A1B3-5975-4279-67842D5177F9}"/>
              </a:ext>
            </a:extLst>
          </p:cNvPr>
          <p:cNvCxnSpPr>
            <a:cxnSpLocks/>
          </p:cNvCxnSpPr>
          <p:nvPr/>
        </p:nvCxnSpPr>
        <p:spPr>
          <a:xfrm>
            <a:off x="5022027" y="1847328"/>
            <a:ext cx="360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59BB177-9527-F953-B2F8-B3521CEBD188}"/>
              </a:ext>
            </a:extLst>
          </p:cNvPr>
          <p:cNvSpPr txBox="1"/>
          <p:nvPr/>
        </p:nvSpPr>
        <p:spPr>
          <a:xfrm>
            <a:off x="6953970" y="170882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발주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33C0762-4C50-BA5E-3C4B-7D5369152EA9}"/>
              </a:ext>
            </a:extLst>
          </p:cNvPr>
          <p:cNvCxnSpPr>
            <a:cxnSpLocks/>
          </p:cNvCxnSpPr>
          <p:nvPr/>
        </p:nvCxnSpPr>
        <p:spPr>
          <a:xfrm>
            <a:off x="6654104" y="1837558"/>
            <a:ext cx="360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601D249-52C3-DAAA-F76F-593844F3104F}"/>
              </a:ext>
            </a:extLst>
          </p:cNvPr>
          <p:cNvSpPr/>
          <p:nvPr/>
        </p:nvSpPr>
        <p:spPr>
          <a:xfrm>
            <a:off x="3937279" y="5356843"/>
            <a:ext cx="1239364" cy="5457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/>
              <a:t>진도관리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3F53412-9E2C-3466-7C2E-D089B8ADD34F}"/>
              </a:ext>
            </a:extLst>
          </p:cNvPr>
          <p:cNvCxnSpPr>
            <a:cxnSpLocks/>
            <a:stCxn id="73" idx="0"/>
          </p:cNvCxnSpPr>
          <p:nvPr/>
        </p:nvCxnSpPr>
        <p:spPr>
          <a:xfrm flipV="1">
            <a:off x="4556961" y="4397595"/>
            <a:ext cx="813091" cy="95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568612D-B515-9E47-2CF2-D2FEFB2CDFA2}"/>
              </a:ext>
            </a:extLst>
          </p:cNvPr>
          <p:cNvSpPr txBox="1"/>
          <p:nvPr/>
        </p:nvSpPr>
        <p:spPr>
          <a:xfrm>
            <a:off x="4054129" y="487847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작업진도</a:t>
            </a:r>
            <a:endParaRPr lang="en-US" altLang="ko-KR" sz="12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실 재고</a:t>
            </a:r>
          </a:p>
        </p:txBody>
      </p:sp>
      <p:graphicFrame>
        <p:nvGraphicFramePr>
          <p:cNvPr id="83" name="표 114">
            <a:extLst>
              <a:ext uri="{FF2B5EF4-FFF2-40B4-BE49-F238E27FC236}">
                <a16:creationId xmlns:a16="http://schemas.microsoft.com/office/drawing/2014/main" id="{71A2DCDA-B521-1E0E-ED47-1762A4588048}"/>
              </a:ext>
            </a:extLst>
          </p:cNvPr>
          <p:cNvGraphicFramePr>
            <a:graphicFrameLocks noGrp="1"/>
          </p:cNvGraphicFramePr>
          <p:nvPr/>
        </p:nvGraphicFramePr>
        <p:xfrm>
          <a:off x="8466598" y="3866680"/>
          <a:ext cx="363319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697">
                  <a:extLst>
                    <a:ext uri="{9D8B030D-6E8A-4147-A177-3AD203B41FA5}">
                      <a16:colId xmlns:a16="http://schemas.microsoft.com/office/drawing/2014/main" val="2780986678"/>
                    </a:ext>
                  </a:extLst>
                </a:gridCol>
                <a:gridCol w="3013499">
                  <a:extLst>
                    <a:ext uri="{9D8B030D-6E8A-4147-A177-3AD203B41FA5}">
                      <a16:colId xmlns:a16="http://schemas.microsoft.com/office/drawing/2014/main" val="3592241209"/>
                    </a:ext>
                  </a:extLst>
                </a:gridCol>
              </a:tblGrid>
              <a:tr h="6553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분석기법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수요예측</a:t>
                      </a:r>
                      <a:r>
                        <a:rPr lang="en-US" altLang="ko-KR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시계열 분석</a:t>
                      </a:r>
                      <a:r>
                        <a:rPr lang="en-US" altLang="ko-KR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SARIMA. LSTM, GRU, RNN </a:t>
                      </a:r>
                      <a:r>
                        <a:rPr lang="ko-KR" altLang="en-US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활용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6082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rgbClr val="555555"/>
                          </a:solidFill>
                        </a:rPr>
                        <a:t>생산예측</a:t>
                      </a:r>
                      <a:r>
                        <a:rPr lang="en-US" altLang="ko-KR" sz="1050" b="1" dirty="0">
                          <a:solidFill>
                            <a:srgbClr val="555555"/>
                          </a:solidFill>
                        </a:rPr>
                        <a:t>(</a:t>
                      </a:r>
                      <a:r>
                        <a:rPr lang="ko-KR" altLang="en-US" sz="1050" b="1" dirty="0">
                          <a:solidFill>
                            <a:srgbClr val="555555"/>
                          </a:solidFill>
                        </a:rPr>
                        <a:t>선형모델</a:t>
                      </a:r>
                      <a:r>
                        <a:rPr lang="en-US" altLang="ko-KR" sz="1050" b="1" dirty="0">
                          <a:solidFill>
                            <a:srgbClr val="555555"/>
                          </a:solidFill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50" b="1" dirty="0">
                          <a:solidFill>
                            <a:srgbClr val="555555"/>
                          </a:solidFill>
                        </a:rPr>
                        <a:t>- RIDGE, LASSO, DTR, LGBM, XGB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704684"/>
                  </a:ext>
                </a:extLst>
              </a:tr>
            </a:tbl>
          </a:graphicData>
        </a:graphic>
      </p:graphicFrame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DF9088E-5A47-DAFB-81F8-AD67F098B848}"/>
              </a:ext>
            </a:extLst>
          </p:cNvPr>
          <p:cNvCxnSpPr>
            <a:cxnSpLocks/>
          </p:cNvCxnSpPr>
          <p:nvPr/>
        </p:nvCxnSpPr>
        <p:spPr>
          <a:xfrm flipV="1">
            <a:off x="6597985" y="2155107"/>
            <a:ext cx="1805608" cy="1688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64BC466-2BF8-62BC-E8D0-1B390E498CD2}"/>
              </a:ext>
            </a:extLst>
          </p:cNvPr>
          <p:cNvSpPr/>
          <p:nvPr/>
        </p:nvSpPr>
        <p:spPr>
          <a:xfrm>
            <a:off x="6821950" y="4432355"/>
            <a:ext cx="1239364" cy="5457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/>
              <a:t>작업지시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061EE5F-5CEB-5D6D-A402-DF970B0ED450}"/>
              </a:ext>
            </a:extLst>
          </p:cNvPr>
          <p:cNvSpPr txBox="1"/>
          <p:nvPr/>
        </p:nvSpPr>
        <p:spPr>
          <a:xfrm>
            <a:off x="6643805" y="4069728"/>
            <a:ext cx="850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투입계획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A60B74D9-268B-E0D9-AF63-5BA947513985}"/>
              </a:ext>
            </a:extLst>
          </p:cNvPr>
          <p:cNvCxnSpPr>
            <a:cxnSpLocks/>
          </p:cNvCxnSpPr>
          <p:nvPr/>
        </p:nvCxnSpPr>
        <p:spPr>
          <a:xfrm>
            <a:off x="7437801" y="5007790"/>
            <a:ext cx="0" cy="31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8AEDAC0-6CB0-1438-568B-43DFE0E08AD6}"/>
              </a:ext>
            </a:extLst>
          </p:cNvPr>
          <p:cNvSpPr/>
          <p:nvPr/>
        </p:nvSpPr>
        <p:spPr>
          <a:xfrm>
            <a:off x="6821950" y="5350155"/>
            <a:ext cx="1239364" cy="5457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/>
              <a:t>생산실행</a:t>
            </a:r>
          </a:p>
        </p:txBody>
      </p:sp>
      <p:sp>
        <p:nvSpPr>
          <p:cNvPr id="98" name="화살표: 위로 굽음 97">
            <a:extLst>
              <a:ext uri="{FF2B5EF4-FFF2-40B4-BE49-F238E27FC236}">
                <a16:creationId xmlns:a16="http://schemas.microsoft.com/office/drawing/2014/main" id="{727C4C93-FFF3-A2D0-1A3F-F3A9A3F250A5}"/>
              </a:ext>
            </a:extLst>
          </p:cNvPr>
          <p:cNvSpPr/>
          <p:nvPr/>
        </p:nvSpPr>
        <p:spPr>
          <a:xfrm flipV="1">
            <a:off x="6644944" y="4082869"/>
            <a:ext cx="801469" cy="344768"/>
          </a:xfrm>
          <a:prstGeom prst="bentUpArrow">
            <a:avLst>
              <a:gd name="adj1" fmla="val 2291"/>
              <a:gd name="adj2" fmla="val 7108"/>
              <a:gd name="adj3" fmla="val 13528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8C9076C-D93D-C610-8561-3DDE4163E853}"/>
              </a:ext>
            </a:extLst>
          </p:cNvPr>
          <p:cNvSpPr/>
          <p:nvPr/>
        </p:nvSpPr>
        <p:spPr>
          <a:xfrm>
            <a:off x="5395757" y="1586490"/>
            <a:ext cx="1239364" cy="5457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/>
              <a:t>자재관리</a:t>
            </a: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4A27CFE7-5B39-210B-6314-FC9138DA79B5}"/>
              </a:ext>
            </a:extLst>
          </p:cNvPr>
          <p:cNvCxnSpPr>
            <a:cxnSpLocks/>
          </p:cNvCxnSpPr>
          <p:nvPr/>
        </p:nvCxnSpPr>
        <p:spPr>
          <a:xfrm>
            <a:off x="9463186" y="1859359"/>
            <a:ext cx="360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EC9B710F-B6BB-C21C-8644-04A75166E2C4}"/>
              </a:ext>
            </a:extLst>
          </p:cNvPr>
          <p:cNvSpPr txBox="1"/>
          <p:nvPr/>
        </p:nvSpPr>
        <p:spPr>
          <a:xfrm>
            <a:off x="9825650" y="172085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출하</a:t>
            </a:r>
          </a:p>
        </p:txBody>
      </p:sp>
    </p:spTree>
    <p:extLst>
      <p:ext uri="{BB962C8B-B14F-4D97-AF65-F5344CB8AC3E}">
        <p14:creationId xmlns:p14="http://schemas.microsoft.com/office/powerpoint/2010/main" val="402708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96" grpId="0"/>
      <p:bldP spid="113" grpId="0"/>
      <p:bldP spid="4" grpId="0" animBg="1"/>
      <p:bldP spid="6" grpId="0"/>
      <p:bldP spid="14" grpId="0"/>
      <p:bldP spid="43" grpId="0"/>
      <p:bldP spid="57" grpId="0"/>
      <p:bldP spid="59" grpId="0"/>
      <p:bldP spid="64" grpId="0"/>
      <p:bldP spid="71" grpId="0"/>
      <p:bldP spid="78" grpId="0"/>
      <p:bldP spid="91" grpId="0"/>
      <p:bldP spid="98" grpId="0" animBg="1"/>
      <p:bldP spid="1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113606-8910-2D2B-BD25-C17D38237EE2}"/>
              </a:ext>
            </a:extLst>
          </p:cNvPr>
          <p:cNvSpPr/>
          <p:nvPr/>
        </p:nvSpPr>
        <p:spPr>
          <a:xfrm>
            <a:off x="6385537" y="1789389"/>
            <a:ext cx="5228438" cy="4284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i="0" spc="-150" dirty="0">
                <a:solidFill>
                  <a:schemeClr val="accent1">
                    <a:lumMod val="75000"/>
                  </a:schemeClr>
                </a:solidFill>
                <a:effectLst/>
                <a:latin typeface="SiemensRoman"/>
              </a:rPr>
              <a:t>매주 </a:t>
            </a:r>
            <a:r>
              <a:rPr lang="en-US" altLang="ko-KR" sz="2000" b="1" i="0" spc="-150" dirty="0">
                <a:solidFill>
                  <a:schemeClr val="accent1">
                    <a:lumMod val="75000"/>
                  </a:schemeClr>
                </a:solidFill>
                <a:effectLst/>
                <a:latin typeface="SiemensRoman"/>
              </a:rPr>
              <a:t>16</a:t>
            </a:r>
            <a:r>
              <a:rPr lang="ko-KR" altLang="en-US" sz="2000" b="1" i="0" spc="-150" dirty="0">
                <a:solidFill>
                  <a:schemeClr val="accent1">
                    <a:lumMod val="75000"/>
                  </a:schemeClr>
                </a:solidFill>
                <a:effectLst/>
                <a:latin typeface="SiemensRoman"/>
              </a:rPr>
              <a:t>시간의 </a:t>
            </a:r>
            <a:r>
              <a:rPr lang="ko-KR" altLang="en-US" sz="2000" b="1" i="0" spc="-150" dirty="0" err="1">
                <a:solidFill>
                  <a:schemeClr val="accent1">
                    <a:lumMod val="75000"/>
                  </a:schemeClr>
                </a:solidFill>
                <a:effectLst/>
                <a:latin typeface="SiemensRoman"/>
              </a:rPr>
              <a:t>플래너</a:t>
            </a:r>
            <a:r>
              <a:rPr lang="ko-KR" altLang="en-US" sz="2000" b="1" i="0" spc="-150" dirty="0">
                <a:solidFill>
                  <a:schemeClr val="accent1">
                    <a:lumMod val="75000"/>
                  </a:schemeClr>
                </a:solidFill>
                <a:effectLst/>
                <a:latin typeface="SiemensRoman"/>
              </a:rPr>
              <a:t> 리소스 절감</a:t>
            </a:r>
            <a:endParaRPr lang="en-US" altLang="ko-KR" sz="2000" b="0" i="0" u="none" strike="noStrike" spc="-150" dirty="0">
              <a:solidFill>
                <a:srgbClr val="337AB7"/>
              </a:solidFill>
              <a:effectLst/>
              <a:latin typeface="SiemensRoman"/>
              <a:hlinkClick r:id="rId2" tooltip="Chocolates Valor - 76067 - Case Study"/>
            </a:endParaRPr>
          </a:p>
          <a:p>
            <a:pPr algn="l">
              <a:lnSpc>
                <a:spcPct val="150000"/>
              </a:lnSpc>
            </a:pPr>
            <a:endParaRPr lang="en-US" altLang="ko-KR" sz="1400" spc="-150" dirty="0">
              <a:solidFill>
                <a:srgbClr val="337AB7"/>
              </a:solidFill>
              <a:latin typeface="SiemensRoman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altLang="ko-KR" sz="1600" b="0" i="0" spc="-150" dirty="0">
              <a:solidFill>
                <a:srgbClr val="3C464B"/>
              </a:solidFill>
              <a:effectLst/>
              <a:latin typeface="SiemensRoman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 </a:t>
            </a:r>
            <a:r>
              <a:rPr lang="ko-KR" altLang="en-US" sz="1600" b="0" i="0" spc="-150" dirty="0">
                <a:solidFill>
                  <a:srgbClr val="3C464B"/>
                </a:solidFill>
                <a:effectLst/>
                <a:latin typeface="SiemensRoman"/>
              </a:rPr>
              <a:t>생산 주문의 빠른 순서 지정</a:t>
            </a:r>
            <a:r>
              <a:rPr lang="en-US" altLang="ko-KR" sz="1600" b="0" i="0" spc="-150" dirty="0">
                <a:solidFill>
                  <a:srgbClr val="3C464B"/>
                </a:solidFill>
                <a:effectLst/>
                <a:latin typeface="SiemensRoman"/>
              </a:rPr>
              <a:t> </a:t>
            </a:r>
            <a:endParaRPr lang="en-US" altLang="ko-KR" sz="1600" spc="-150" dirty="0">
              <a:solidFill>
                <a:srgbClr val="3C464B"/>
              </a:solidFill>
              <a:latin typeface="SiemensRoman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 </a:t>
            </a:r>
            <a:r>
              <a:rPr lang="ko-KR" altLang="en-US" sz="1600" b="0" i="0" spc="-150" dirty="0">
                <a:solidFill>
                  <a:srgbClr val="3C464B"/>
                </a:solidFill>
                <a:effectLst/>
                <a:latin typeface="SiemensRoman"/>
              </a:rPr>
              <a:t>생산 계획 정확성 향상</a:t>
            </a:r>
            <a:r>
              <a:rPr lang="en-US" altLang="ko-KR" sz="1600" b="0" i="0" spc="-150" dirty="0">
                <a:solidFill>
                  <a:srgbClr val="3C464B"/>
                </a:solidFill>
                <a:effectLst/>
                <a:latin typeface="SiemensRoman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 </a:t>
            </a:r>
            <a:r>
              <a:rPr lang="ko-KR" altLang="en-US" sz="1600" b="0" i="0" spc="-150" dirty="0">
                <a:solidFill>
                  <a:srgbClr val="3C464B"/>
                </a:solidFill>
                <a:effectLst/>
                <a:latin typeface="SiemensRoman"/>
              </a:rPr>
              <a:t>부서 간 커뮤니케이션 향상</a:t>
            </a:r>
            <a:endParaRPr lang="en-US" altLang="ko-KR" sz="1600" b="0" i="0" spc="-150" dirty="0">
              <a:solidFill>
                <a:srgbClr val="3C464B"/>
              </a:solidFill>
              <a:effectLst/>
              <a:latin typeface="SiemensRoman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 </a:t>
            </a:r>
            <a:r>
              <a:rPr lang="ko-KR" altLang="en-US" sz="1600" spc="-150" dirty="0">
                <a:solidFill>
                  <a:srgbClr val="3C464B"/>
                </a:solidFill>
                <a:latin typeface="SiemensRoman"/>
              </a:rPr>
              <a:t>서비스 수준  </a:t>
            </a:r>
            <a:r>
              <a:rPr lang="en-US" altLang="ko-KR" sz="1600" spc="-150" dirty="0">
                <a:solidFill>
                  <a:srgbClr val="3C464B"/>
                </a:solidFill>
                <a:latin typeface="SiemensRoman"/>
              </a:rPr>
              <a:t>97.8%  - -&gt;</a:t>
            </a:r>
            <a:r>
              <a:rPr lang="ko-KR" altLang="en-US" sz="1600" spc="-150" dirty="0">
                <a:solidFill>
                  <a:srgbClr val="3C464B"/>
                </a:solidFill>
                <a:latin typeface="SiemensRoman"/>
              </a:rPr>
              <a:t>   </a:t>
            </a:r>
            <a:r>
              <a:rPr lang="en-US" altLang="ko-KR" sz="1600" spc="-150" dirty="0">
                <a:solidFill>
                  <a:srgbClr val="3C464B"/>
                </a:solidFill>
                <a:latin typeface="SiemensRoman"/>
              </a:rPr>
              <a:t>98.5%</a:t>
            </a:r>
            <a:r>
              <a:rPr lang="ko-KR" altLang="en-US" sz="1600" spc="-150" dirty="0">
                <a:solidFill>
                  <a:srgbClr val="3C464B"/>
                </a:solidFill>
                <a:latin typeface="SiemensRoman"/>
              </a:rPr>
              <a:t> 상승</a:t>
            </a:r>
            <a:endParaRPr lang="en-US" altLang="ko-KR" sz="1600" b="0" i="0" spc="-150" dirty="0">
              <a:solidFill>
                <a:srgbClr val="3C464B"/>
              </a:solidFill>
              <a:effectLst/>
              <a:latin typeface="SiemensRoman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3C464B"/>
                </a:solidFill>
                <a:latin typeface="SiemensRoman"/>
              </a:rPr>
              <a:t> </a:t>
            </a:r>
            <a:endParaRPr lang="ko-KR" altLang="en-US" dirty="0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B6990429-395E-4A7F-A47B-6E33B65A5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387968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85431BAB-ECF2-D852-8E50-D87D1508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9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F21ABF-0F2F-A7C1-C435-7E1EF9359DE9}"/>
              </a:ext>
            </a:extLst>
          </p:cNvPr>
          <p:cNvSpPr/>
          <p:nvPr/>
        </p:nvSpPr>
        <p:spPr>
          <a:xfrm>
            <a:off x="731491" y="1845129"/>
            <a:ext cx="5228438" cy="4284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accent1"/>
                </a:solidFill>
              </a:rPr>
              <a:t>불량율</a:t>
            </a:r>
            <a:r>
              <a:rPr lang="ko-KR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ko-KR" sz="2000" b="1" dirty="0">
                <a:solidFill>
                  <a:schemeClr val="accent1"/>
                </a:solidFill>
              </a:rPr>
              <a:t>26% </a:t>
            </a:r>
            <a:r>
              <a:rPr lang="ko-KR" altLang="en-US" sz="2000" b="1" dirty="0">
                <a:solidFill>
                  <a:schemeClr val="accent1"/>
                </a:solidFill>
              </a:rPr>
              <a:t>감소</a:t>
            </a:r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영업이익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14%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증가</a:t>
            </a:r>
          </a:p>
          <a:p>
            <a:pPr lvl="2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자동화율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7%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증가 </a:t>
            </a:r>
          </a:p>
          <a:p>
            <a:pPr lvl="2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판매 계획 및 생산계획 가시성 향상 </a:t>
            </a:r>
          </a:p>
          <a:p>
            <a:pPr lvl="2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생산계획 및 작업지시 자동화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계획 초안 작성 시간 감소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GUI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통해 쉽고 직관적인 정보 파악 가능</a:t>
            </a:r>
          </a:p>
          <a:p>
            <a:pPr lvl="2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체계적인 생산계획 인프라 구축  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CCD7C7B-D147-0165-3255-93C67FBCA66C}"/>
              </a:ext>
            </a:extLst>
          </p:cNvPr>
          <p:cNvSpPr/>
          <p:nvPr/>
        </p:nvSpPr>
        <p:spPr>
          <a:xfrm>
            <a:off x="2237014" y="1518557"/>
            <a:ext cx="2194575" cy="76744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88F65E-F6D1-A81F-B86E-6BEFA879ECDA}"/>
              </a:ext>
            </a:extLst>
          </p:cNvPr>
          <p:cNvSpPr/>
          <p:nvPr/>
        </p:nvSpPr>
        <p:spPr>
          <a:xfrm>
            <a:off x="7902469" y="1518557"/>
            <a:ext cx="2194575" cy="76744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3C9EC1-D7EC-2B49-CB3C-A806537C7246}"/>
              </a:ext>
            </a:extLst>
          </p:cNvPr>
          <p:cNvSpPr txBox="1"/>
          <p:nvPr/>
        </p:nvSpPr>
        <p:spPr>
          <a:xfrm>
            <a:off x="731491" y="6135834"/>
            <a:ext cx="39035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출처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] [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성공 사례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] 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스마트공장 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APS 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시스템 구축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6D69B-5B3D-CB69-6F48-AD42DA00CE20}"/>
              </a:ext>
            </a:extLst>
          </p:cNvPr>
          <p:cNvSpPr txBox="1"/>
          <p:nvPr/>
        </p:nvSpPr>
        <p:spPr>
          <a:xfrm>
            <a:off x="596629" y="491409"/>
            <a:ext cx="325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APS System </a:t>
            </a:r>
            <a:r>
              <a:rPr lang="ko-KR" altLang="en-US" sz="2400" b="1" dirty="0"/>
              <a:t>성공사례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BA170-6125-0849-2448-D61D3ECC2909}"/>
              </a:ext>
            </a:extLst>
          </p:cNvPr>
          <p:cNvSpPr txBox="1"/>
          <p:nvPr/>
        </p:nvSpPr>
        <p:spPr>
          <a:xfrm>
            <a:off x="6378841" y="6167972"/>
            <a:ext cx="39035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출처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] SIEMENS _</a:t>
            </a:r>
            <a:r>
              <a:rPr lang="en-US" altLang="ko-KR" sz="1050" b="0" i="0" dirty="0">
                <a:solidFill>
                  <a:srgbClr val="CDCDCD"/>
                </a:solidFill>
                <a:effectLst/>
                <a:latin typeface="SiemensBold"/>
              </a:rPr>
              <a:t>APS </a:t>
            </a:r>
            <a:r>
              <a:rPr lang="ko-KR" altLang="en-US" sz="1050" b="0" i="0" dirty="0">
                <a:solidFill>
                  <a:srgbClr val="CDCDCD"/>
                </a:solidFill>
                <a:effectLst/>
                <a:latin typeface="SiemensBold"/>
              </a:rPr>
              <a:t>소프트웨어를 사용한 성공 사례</a:t>
            </a:r>
          </a:p>
        </p:txBody>
      </p:sp>
    </p:spTree>
    <p:extLst>
      <p:ext uri="{BB962C8B-B14F-4D97-AF65-F5344CB8AC3E}">
        <p14:creationId xmlns:p14="http://schemas.microsoft.com/office/powerpoint/2010/main" val="2783546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</TotalTime>
  <Words>1799</Words>
  <Application>Microsoft Office PowerPoint</Application>
  <PresentationFormat>와이드스크린</PresentationFormat>
  <Paragraphs>508</Paragraphs>
  <Slides>33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SiemensBold</vt:lpstr>
      <vt:lpstr>SiemensRoman</vt:lpstr>
      <vt:lpstr>Söhne</vt:lpstr>
      <vt:lpstr>맑은 고딕</vt:lpstr>
      <vt:lpstr>한컴 고딕</vt:lpstr>
      <vt:lpstr>휴먼명조</vt:lpstr>
      <vt:lpstr>Amasis MT Pro Black</vt:lpstr>
      <vt:lpstr>Arial</vt:lpstr>
      <vt:lpstr>Calibri</vt:lpstr>
      <vt:lpstr>Cascadia Code ExtraLight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 7</dc:creator>
  <cp:lastModifiedBy>pc 7</cp:lastModifiedBy>
  <cp:revision>23</cp:revision>
  <dcterms:created xsi:type="dcterms:W3CDTF">2023-08-20T04:31:52Z</dcterms:created>
  <dcterms:modified xsi:type="dcterms:W3CDTF">2023-08-23T02:51:02Z</dcterms:modified>
</cp:coreProperties>
</file>